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heme/themeOverride17.xml" ContentType="application/vnd.openxmlformats-officedocument.themeOverr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8.xml" ContentType="application/vnd.openxmlformats-officedocument.themeOverr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slides/slide79.xml" ContentType="application/vnd.openxmlformats-officedocument.presentationml.sl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86"/>
  </p:notesMasterIdLst>
  <p:sldIdLst>
    <p:sldId id="256" r:id="rId3"/>
    <p:sldId id="257" r:id="rId4"/>
    <p:sldId id="261" r:id="rId5"/>
    <p:sldId id="259" r:id="rId6"/>
    <p:sldId id="262" r:id="rId7"/>
    <p:sldId id="260" r:id="rId8"/>
    <p:sldId id="263" r:id="rId9"/>
    <p:sldId id="264" r:id="rId10"/>
    <p:sldId id="268" r:id="rId11"/>
    <p:sldId id="283" r:id="rId12"/>
    <p:sldId id="285" r:id="rId13"/>
    <p:sldId id="277" r:id="rId14"/>
    <p:sldId id="286" r:id="rId15"/>
    <p:sldId id="287" r:id="rId16"/>
    <p:sldId id="269" r:id="rId17"/>
    <p:sldId id="290" r:id="rId18"/>
    <p:sldId id="271" r:id="rId19"/>
    <p:sldId id="278" r:id="rId20"/>
    <p:sldId id="270" r:id="rId21"/>
    <p:sldId id="279" r:id="rId22"/>
    <p:sldId id="291" r:id="rId23"/>
    <p:sldId id="292" r:id="rId24"/>
    <p:sldId id="296" r:id="rId25"/>
    <p:sldId id="275" r:id="rId26"/>
    <p:sldId id="293" r:id="rId27"/>
    <p:sldId id="294" r:id="rId28"/>
    <p:sldId id="295" r:id="rId29"/>
    <p:sldId id="273" r:id="rId30"/>
    <p:sldId id="274" r:id="rId31"/>
    <p:sldId id="281" r:id="rId32"/>
    <p:sldId id="298" r:id="rId33"/>
    <p:sldId id="305" r:id="rId34"/>
    <p:sldId id="306" r:id="rId35"/>
    <p:sldId id="288" r:id="rId36"/>
    <p:sldId id="300" r:id="rId37"/>
    <p:sldId id="304" r:id="rId38"/>
    <p:sldId id="299" r:id="rId39"/>
    <p:sldId id="272" r:id="rId40"/>
    <p:sldId id="301" r:id="rId41"/>
    <p:sldId id="302" r:id="rId42"/>
    <p:sldId id="303" r:id="rId43"/>
    <p:sldId id="307" r:id="rId44"/>
    <p:sldId id="308" r:id="rId45"/>
    <p:sldId id="309" r:id="rId46"/>
    <p:sldId id="310" r:id="rId47"/>
    <p:sldId id="311" r:id="rId48"/>
    <p:sldId id="313" r:id="rId49"/>
    <p:sldId id="312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6" r:id="rId58"/>
    <p:sldId id="332" r:id="rId59"/>
    <p:sldId id="327" r:id="rId60"/>
    <p:sldId id="328" r:id="rId61"/>
    <p:sldId id="335" r:id="rId62"/>
    <p:sldId id="329" r:id="rId63"/>
    <p:sldId id="321" r:id="rId64"/>
    <p:sldId id="322" r:id="rId65"/>
    <p:sldId id="323" r:id="rId66"/>
    <p:sldId id="324" r:id="rId67"/>
    <p:sldId id="334" r:id="rId68"/>
    <p:sldId id="345" r:id="rId69"/>
    <p:sldId id="333" r:id="rId70"/>
    <p:sldId id="276" r:id="rId71"/>
    <p:sldId id="325" r:id="rId72"/>
    <p:sldId id="338" r:id="rId73"/>
    <p:sldId id="339" r:id="rId74"/>
    <p:sldId id="340" r:id="rId75"/>
    <p:sldId id="341" r:id="rId76"/>
    <p:sldId id="344" r:id="rId77"/>
    <p:sldId id="342" r:id="rId78"/>
    <p:sldId id="343" r:id="rId79"/>
    <p:sldId id="346" r:id="rId80"/>
    <p:sldId id="347" r:id="rId81"/>
    <p:sldId id="348" r:id="rId82"/>
    <p:sldId id="349" r:id="rId83"/>
    <p:sldId id="350" r:id="rId84"/>
    <p:sldId id="351" r:id="rId8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>
      <p:cViewPr>
        <p:scale>
          <a:sx n="100" d="100"/>
          <a:sy n="100" d="100"/>
        </p:scale>
        <p:origin x="-27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2D867-9EAD-4ABF-9381-A99B64A8BA18}" type="datetimeFigureOut">
              <a:rPr lang="fr-BE" smtClean="0"/>
              <a:pPr/>
              <a:t>7/09/2015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E65B0-C345-4DEE-8CC4-A191AAAF773B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13156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9pPr>
          </a:lstStyle>
          <a:p>
            <a:pPr eaLnBrk="1" hangingPunct="1"/>
            <a:fld id="{255CEEE7-046F-4F1E-B9B2-1896E39D1173}" type="slidenum">
              <a:rPr lang="fr-FR" sz="1200" smtClean="0">
                <a:latin typeface="Arial" pitchFamily="34" charset="0"/>
              </a:rPr>
              <a:pPr eaLnBrk="1" hangingPunct="1"/>
              <a:t>10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9pPr>
          </a:lstStyle>
          <a:p>
            <a:pPr eaLnBrk="1" hangingPunct="1"/>
            <a:fld id="{6E2E924C-2910-4A1D-98C4-70FEFD95F48E}" type="slidenum">
              <a:rPr lang="fr-FR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11</a:t>
            </a:fld>
            <a:endParaRPr lang="fr-FR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bas_dgt2_0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1440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9" descr="P0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475" y="3857625"/>
            <a:ext cx="33210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 descr="bandelette_coul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7"/>
          <p:cNvSpPr txBox="1">
            <a:spLocks noChangeArrowheads="1"/>
          </p:cNvSpPr>
          <p:nvPr/>
        </p:nvSpPr>
        <p:spPr bwMode="auto">
          <a:xfrm>
            <a:off x="1403350" y="6659563"/>
            <a:ext cx="18002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94480278-2629-4E23-8C34-4D7C6A25DEA8}" type="slidenum">
              <a:rPr lang="fr-FR" sz="1100">
                <a:solidFill>
                  <a:schemeClr val="bg1"/>
                </a:solidFill>
                <a:latin typeface="Arial" pitchFamily="34" charset="0"/>
              </a:rPr>
              <a:pPr eaLnBrk="1" hangingPunct="1">
                <a:spcBef>
                  <a:spcPct val="50000"/>
                </a:spcBef>
              </a:pPr>
              <a:t>‹N°›</a:t>
            </a:fld>
            <a:r>
              <a:rPr lang="fr-FR" sz="1100">
                <a:solidFill>
                  <a:schemeClr val="bg1"/>
                </a:solidFill>
                <a:latin typeface="Arial" pitchFamily="34" charset="0"/>
              </a:rPr>
              <a:t>/80</a:t>
            </a:r>
            <a:r>
              <a:rPr lang="fr-FR" sz="1100">
                <a:latin typeface="Arial" pitchFamily="34" charset="0"/>
              </a:rPr>
              <a:t> 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720000" y="540000"/>
            <a:ext cx="7920000" cy="1144587"/>
          </a:xfrm>
        </p:spPr>
        <p:txBody>
          <a:bodyPr/>
          <a:lstStyle>
            <a:lvl1pPr>
              <a:defRPr cap="all">
                <a:solidFill>
                  <a:srgbClr val="AF8875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04935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4B4A-D742-4358-8706-736FB77145E7}" type="datetimeFigureOut">
              <a:rPr lang="fr-BE" smtClean="0"/>
              <a:pPr/>
              <a:t>7/09/2015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2670E-7E9B-498D-AB1F-06248402E80E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87182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bas_dgt2_0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1440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9" descr="P0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475" y="3857625"/>
            <a:ext cx="33210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 descr="bandelette_coul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7"/>
          <p:cNvSpPr txBox="1">
            <a:spLocks noChangeArrowheads="1"/>
          </p:cNvSpPr>
          <p:nvPr/>
        </p:nvSpPr>
        <p:spPr bwMode="auto">
          <a:xfrm>
            <a:off x="1403350" y="6659563"/>
            <a:ext cx="18002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/>
                <a:cs typeface="Geneva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fld id="{94480278-2629-4E23-8C34-4D7C6A25DEA8}" type="slidenum">
              <a:rPr lang="fr-FR" sz="1100" smtClean="0">
                <a:solidFill>
                  <a:srgbClr val="FFFFFF"/>
                </a:solidFill>
                <a:latin typeface="Arial" pitchFamily="34" charset="0"/>
              </a:rPr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t>‹N°›</a:t>
            </a:fld>
            <a:r>
              <a:rPr lang="fr-FR" sz="1100" smtClean="0">
                <a:solidFill>
                  <a:srgbClr val="FFFFFF"/>
                </a:solidFill>
                <a:latin typeface="Arial" pitchFamily="34" charset="0"/>
              </a:rPr>
              <a:t>/80</a:t>
            </a:r>
            <a:r>
              <a:rPr lang="fr-FR" sz="1100" smtClean="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720000" y="540000"/>
            <a:ext cx="7920000" cy="1144587"/>
          </a:xfrm>
        </p:spPr>
        <p:txBody>
          <a:bodyPr/>
          <a:lstStyle>
            <a:lvl1pPr>
              <a:defRPr cap="all">
                <a:solidFill>
                  <a:srgbClr val="AF8875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271307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 </a:t>
            </a:r>
            <a:fld id="{AAA04B7D-BEAD-4A28-832F-1C7C4C78C339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083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5A7DC-025E-4062-9EDA-3C818BA16D9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r>
              <a:rPr lang="fr-FR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59917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905000"/>
            <a:ext cx="3632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3800" y="1905000"/>
            <a:ext cx="3632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B010EF-F737-4041-8AE4-58CD0E580A9F}" type="slidenum">
              <a:rPr lang="fr-FR"/>
              <a:pPr>
                <a:defRPr/>
              </a:pPr>
              <a:t>‹N°›</a:t>
            </a:fld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37352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66B5DB-056A-41DE-AA85-77646B8C0640}" type="slidenum">
              <a:rPr lang="fr-FR"/>
              <a:pPr>
                <a:defRPr/>
              </a:pPr>
              <a:t>‹N°›</a:t>
            </a:fld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49173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BEC1A2-C650-4DD6-9B4C-E17FD8D482DD}" type="slidenum">
              <a:rPr lang="fr-FR"/>
              <a:pPr>
                <a:defRPr/>
              </a:pPr>
              <a:t>‹N°›</a:t>
            </a:fld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58376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62814B-290E-40BF-B46C-FCD4D227BDCF}" type="slidenum">
              <a:rPr lang="fr-FR"/>
              <a:pPr>
                <a:defRPr/>
              </a:pPr>
              <a:t>‹N°›</a:t>
            </a:fld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8447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7A791C-2B02-4B3E-B24E-462C6C98660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r>
              <a:rPr lang="fr-FR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88235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E5A3D3-5212-45FD-8845-008365C52BA5}" type="slidenum">
              <a:rPr lang="fr-FR"/>
              <a:pPr>
                <a:defRPr/>
              </a:pPr>
              <a:t>‹N°›</a:t>
            </a:fld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55269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D14B4A-D742-4358-8706-736FB77145E7}" type="datetimeFigureOut">
              <a:rPr lang="fr-BE" smtClean="0"/>
              <a:pPr/>
              <a:t>7/09/2015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88287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14B4A-D742-4358-8706-736FB77145E7}" type="datetimeFigureOut">
              <a:rPr lang="fr-BE" smtClean="0"/>
              <a:pPr/>
              <a:t>7/09/2015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50541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905000"/>
            <a:ext cx="3632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3800" y="1905000"/>
            <a:ext cx="3632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D14B4A-D742-4358-8706-736FB77145E7}" type="datetimeFigureOut">
              <a:rPr lang="fr-BE" smtClean="0"/>
              <a:pPr/>
              <a:t>7/09/2015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34625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D14B4A-D742-4358-8706-736FB77145E7}" type="datetimeFigureOut">
              <a:rPr lang="fr-BE" smtClean="0"/>
              <a:pPr/>
              <a:t>7/09/2015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15670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D14B4A-D742-4358-8706-736FB77145E7}" type="datetimeFigureOut">
              <a:rPr lang="fr-BE" smtClean="0"/>
              <a:pPr/>
              <a:t>7/09/2015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61594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D14B4A-D742-4358-8706-736FB77145E7}" type="datetimeFigureOut">
              <a:rPr lang="fr-BE" smtClean="0"/>
              <a:pPr/>
              <a:t>7/09/2015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88334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D14B4A-D742-4358-8706-736FB77145E7}" type="datetimeFigureOut">
              <a:rPr lang="fr-BE" smtClean="0"/>
              <a:pPr/>
              <a:t>7/09/2015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93165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D14B4A-D742-4358-8706-736FB77145E7}" type="datetimeFigureOut">
              <a:rPr lang="fr-BE" smtClean="0"/>
              <a:pPr/>
              <a:t>7/09/2015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96396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bas_dgt2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1440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39750"/>
            <a:ext cx="792003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619250"/>
            <a:ext cx="7920038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03350" y="6659563"/>
            <a:ext cx="18002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100">
                <a:solidFill>
                  <a:schemeClr val="bg1"/>
                </a:solidFill>
                <a:latin typeface="Arial" charset="0"/>
                <a:ea typeface="Geneva" pitchFamily="64" charset="-128"/>
                <a:cs typeface="+mn-cs"/>
              </a:defRPr>
            </a:lvl1pPr>
          </a:lstStyle>
          <a:p>
            <a:fld id="{C9D14B4A-D742-4358-8706-736FB77145E7}" type="datetimeFigureOut">
              <a:rPr lang="fr-BE" smtClean="0"/>
              <a:pPr/>
              <a:t>7/09/2015</a:t>
            </a:fld>
            <a:endParaRPr lang="fr-BE"/>
          </a:p>
        </p:txBody>
      </p:sp>
      <p:pic>
        <p:nvPicPr>
          <p:cNvPr id="1030" name="Image 9" descr="bandelette_coul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 cap="all">
          <a:solidFill>
            <a:srgbClr val="AF8875"/>
          </a:solidFill>
          <a:latin typeface="+mj-lt"/>
          <a:ea typeface="Geneva" pitchFamily="96" charset="-128"/>
          <a:cs typeface="Geneva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F8875"/>
          </a:solidFill>
          <a:latin typeface="Verdana" pitchFamily="84" charset="0"/>
          <a:ea typeface="Geneva" pitchFamily="96" charset="-128"/>
          <a:cs typeface="Geneva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F8875"/>
          </a:solidFill>
          <a:latin typeface="Verdana" pitchFamily="84" charset="0"/>
          <a:ea typeface="Geneva" pitchFamily="96" charset="-128"/>
          <a:cs typeface="Geneva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F8875"/>
          </a:solidFill>
          <a:latin typeface="Verdana" pitchFamily="84" charset="0"/>
          <a:ea typeface="Geneva" pitchFamily="96" charset="-128"/>
          <a:cs typeface="Geneva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F8875"/>
          </a:solidFill>
          <a:latin typeface="Verdana" pitchFamily="84" charset="0"/>
          <a:ea typeface="Geneva" pitchFamily="96" charset="-128"/>
          <a:cs typeface="Geneva" pitchFamily="9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C3092C"/>
          </a:solidFill>
          <a:latin typeface="Verdana" pitchFamily="8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C3092C"/>
          </a:solidFill>
          <a:latin typeface="Verdana" pitchFamily="8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C3092C"/>
          </a:solidFill>
          <a:latin typeface="Verdana" pitchFamily="8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C3092C"/>
          </a:solidFill>
          <a:latin typeface="Verdana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Geneva" pitchFamily="96" charset="-128"/>
          <a:cs typeface="Geneva" pitchFamily="9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pitchFamily="112" charset="-128"/>
          <a:cs typeface="Genev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Geneva" pitchFamily="112" charset="-128"/>
          <a:cs typeface="Genev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Geneva" pitchFamily="112" charset="-128"/>
          <a:cs typeface="Genev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Geneva" pitchFamily="112" charset="-128"/>
          <a:cs typeface="Geneva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Geneva" pitchFamily="112" charset="-128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Geneva" pitchFamily="112" charset="-128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Geneva" pitchFamily="112" charset="-128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Geneva" pitchFamily="112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bas_dgt2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1440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39750"/>
            <a:ext cx="792003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619250"/>
            <a:ext cx="7920038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03350" y="6659563"/>
            <a:ext cx="18002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100">
                <a:solidFill>
                  <a:schemeClr val="bg1"/>
                </a:solidFill>
                <a:latin typeface="Arial" charset="0"/>
                <a:ea typeface="Geneva" pitchFamily="6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F8C0C68-C5A9-4BE7-AC8A-B87B89B4811D}" type="slidenum">
              <a:rPr lang="fr-FR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‹N°›</a:t>
            </a:fld>
            <a:r>
              <a:rPr lang="fr-FR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30" name="Image 9" descr="bandelette_coul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445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 cap="all">
          <a:solidFill>
            <a:srgbClr val="AF8875"/>
          </a:solidFill>
          <a:latin typeface="+mj-lt"/>
          <a:ea typeface="Geneva" pitchFamily="96" charset="-128"/>
          <a:cs typeface="Geneva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F8875"/>
          </a:solidFill>
          <a:latin typeface="Verdana" pitchFamily="84" charset="0"/>
          <a:ea typeface="Geneva" pitchFamily="96" charset="-128"/>
          <a:cs typeface="Geneva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F8875"/>
          </a:solidFill>
          <a:latin typeface="Verdana" pitchFamily="84" charset="0"/>
          <a:ea typeface="Geneva" pitchFamily="96" charset="-128"/>
          <a:cs typeface="Geneva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F8875"/>
          </a:solidFill>
          <a:latin typeface="Verdana" pitchFamily="84" charset="0"/>
          <a:ea typeface="Geneva" pitchFamily="96" charset="-128"/>
          <a:cs typeface="Geneva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F8875"/>
          </a:solidFill>
          <a:latin typeface="Verdana" pitchFamily="84" charset="0"/>
          <a:ea typeface="Geneva" pitchFamily="96" charset="-128"/>
          <a:cs typeface="Geneva" pitchFamily="9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C3092C"/>
          </a:solidFill>
          <a:latin typeface="Verdana" pitchFamily="8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C3092C"/>
          </a:solidFill>
          <a:latin typeface="Verdana" pitchFamily="8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C3092C"/>
          </a:solidFill>
          <a:latin typeface="Verdana" pitchFamily="8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C3092C"/>
          </a:solidFill>
          <a:latin typeface="Verdana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Geneva" pitchFamily="96" charset="-128"/>
          <a:cs typeface="Geneva" pitchFamily="9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pitchFamily="112" charset="-128"/>
          <a:cs typeface="Genev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Geneva" pitchFamily="112" charset="-128"/>
          <a:cs typeface="Genev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Geneva" pitchFamily="112" charset="-128"/>
          <a:cs typeface="Genev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Geneva" pitchFamily="112" charset="-128"/>
          <a:cs typeface="Geneva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Geneva" pitchFamily="112" charset="-128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Geneva" pitchFamily="112" charset="-128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Geneva" pitchFamily="112" charset="-128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Geneva" pitchFamily="112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ahia66.spw.valid.wallonie.be/sta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jahia66.spw.valid.wallonie.b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Formation </a:t>
            </a:r>
            <a:r>
              <a:rPr lang="fr-BE" dirty="0" err="1" smtClean="0"/>
              <a:t>Edimestres</a:t>
            </a:r>
            <a:r>
              <a:rPr lang="fr-BE" dirty="0" smtClean="0"/>
              <a:t> </a:t>
            </a:r>
            <a:r>
              <a:rPr lang="fr-BE" dirty="0" smtClean="0"/>
              <a:t>(</a:t>
            </a:r>
            <a:r>
              <a:rPr lang="fr-BE" dirty="0" err="1" smtClean="0"/>
              <a:t>Jahia</a:t>
            </a:r>
            <a:r>
              <a:rPr lang="fr-BE" dirty="0" smtClean="0"/>
              <a:t> </a:t>
            </a:r>
            <a:r>
              <a:rPr lang="fr-BE" dirty="0" smtClean="0"/>
              <a:t>7.x)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/>
              <a:t>SPW DTIC</a:t>
            </a:r>
          </a:p>
        </p:txBody>
      </p:sp>
    </p:spTree>
    <p:extLst>
      <p:ext uri="{BB962C8B-B14F-4D97-AF65-F5344CB8AC3E}">
        <p14:creationId xmlns:p14="http://schemas.microsoft.com/office/powerpoint/2010/main" xmlns="" val="1727089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H" sz="1700" dirty="0" smtClean="0"/>
              <a:t/>
            </a:r>
            <a:br>
              <a:rPr lang="fr-CH" sz="1700" dirty="0" smtClean="0"/>
            </a:br>
            <a:r>
              <a:rPr lang="fr-CH" sz="1700" dirty="0" smtClean="0"/>
              <a:t/>
            </a:r>
            <a:br>
              <a:rPr lang="fr-CH" sz="1700" dirty="0" smtClean="0"/>
            </a:br>
            <a:r>
              <a:rPr lang="fr-CH" sz="1700" i="1" dirty="0" smtClean="0"/>
              <a:t/>
            </a:r>
            <a:br>
              <a:rPr lang="fr-CH" sz="1700" i="1" dirty="0" smtClean="0"/>
            </a:br>
            <a:r>
              <a:rPr lang="fr-CH" sz="1700" i="1" dirty="0" smtClean="0"/>
              <a:t/>
            </a:r>
            <a:br>
              <a:rPr lang="fr-CH" sz="1700" i="1" dirty="0" smtClean="0"/>
            </a:br>
            <a:endParaRPr lang="fr-CH" sz="1700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611188" y="404813"/>
            <a:ext cx="79216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3200" b="1" cap="all" dirty="0">
                <a:solidFill>
                  <a:srgbClr val="AF88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eneva" pitchFamily="96" charset="-128"/>
                <a:cs typeface="Geneva" pitchFamily="96" charset="-128"/>
              </a:rPr>
              <a:t>Se connecter à Jahia</a:t>
            </a:r>
            <a:endParaRPr lang="fr-FR" sz="3200" b="1" cap="all" dirty="0">
              <a:solidFill>
                <a:srgbClr val="AF88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Geneva" pitchFamily="96" charset="-128"/>
              <a:cs typeface="Geneva" pitchFamily="96" charset="-128"/>
            </a:endParaRPr>
          </a:p>
        </p:txBody>
      </p:sp>
      <p:sp>
        <p:nvSpPr>
          <p:cNvPr id="19460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>
                <a:ea typeface="Geneva"/>
                <a:cs typeface="Geneva"/>
              </a:rPr>
              <a:t>Ouvrir la page de démarrage : </a:t>
            </a:r>
            <a:r>
              <a:rPr lang="fr-BE" dirty="0" smtClean="0">
                <a:ea typeface="Geneva"/>
                <a:cs typeface="Geneva"/>
                <a:hlinkClick r:id="rId3"/>
              </a:rPr>
              <a:t>http://</a:t>
            </a:r>
            <a:r>
              <a:rPr lang="fr-BE" dirty="0" smtClean="0">
                <a:ea typeface="Geneva"/>
                <a:cs typeface="Geneva"/>
                <a:hlinkClick r:id="rId3"/>
              </a:rPr>
              <a:t>jahia7.spw.valid.wallonie.be/start</a:t>
            </a:r>
            <a:r>
              <a:rPr lang="fr-BE" dirty="0" smtClean="0">
                <a:ea typeface="Geneva"/>
                <a:cs typeface="Geneva"/>
              </a:rPr>
              <a:t>  </a:t>
            </a:r>
            <a:endParaRPr lang="fr-BE" dirty="0" smtClean="0">
              <a:ea typeface="Geneva"/>
              <a:cs typeface="Geneva"/>
            </a:endParaRPr>
          </a:p>
          <a:p>
            <a:endParaRPr lang="fr-BE" dirty="0" smtClean="0">
              <a:ea typeface="Geneva"/>
              <a:cs typeface="Geneva"/>
            </a:endParaRP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225" y="2781300"/>
            <a:ext cx="32575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6325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H" sz="1700" dirty="0" smtClean="0"/>
              <a:t/>
            </a:r>
            <a:br>
              <a:rPr lang="fr-CH" sz="1700" dirty="0" smtClean="0"/>
            </a:br>
            <a:r>
              <a:rPr lang="fr-CH" sz="1700" dirty="0" smtClean="0"/>
              <a:t/>
            </a:r>
            <a:br>
              <a:rPr lang="fr-CH" sz="1700" dirty="0" smtClean="0"/>
            </a:br>
            <a:r>
              <a:rPr lang="fr-CH" sz="1700" i="1" dirty="0" smtClean="0"/>
              <a:t/>
            </a:r>
            <a:br>
              <a:rPr lang="fr-CH" sz="1700" i="1" dirty="0" smtClean="0"/>
            </a:br>
            <a:r>
              <a:rPr lang="fr-CH" sz="1700" i="1" dirty="0" smtClean="0"/>
              <a:t/>
            </a:r>
            <a:br>
              <a:rPr lang="fr-CH" sz="1700" i="1" dirty="0" smtClean="0"/>
            </a:br>
            <a:endParaRPr lang="fr-CH" sz="1700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611188" y="404813"/>
            <a:ext cx="79216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200" b="1" cap="all" dirty="0">
                <a:solidFill>
                  <a:srgbClr val="AF88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neva" pitchFamily="96" charset="-128"/>
                <a:cs typeface="Geneva" pitchFamily="96" charset="-128"/>
              </a:rPr>
              <a:t>Page de démarrage</a:t>
            </a:r>
            <a:endParaRPr lang="fr-FR" sz="3200" b="1" cap="all" dirty="0">
              <a:solidFill>
                <a:srgbClr val="AF88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eneva" pitchFamily="96" charset="-128"/>
              <a:cs typeface="Geneva" pitchFamily="96" charset="-128"/>
            </a:endParaRPr>
          </a:p>
        </p:txBody>
      </p:sp>
      <p:sp>
        <p:nvSpPr>
          <p:cNvPr id="20484" name="Espace réservé du contenu 1"/>
          <p:cNvSpPr>
            <a:spLocks noGrp="1"/>
          </p:cNvSpPr>
          <p:nvPr>
            <p:ph idx="1"/>
          </p:nvPr>
        </p:nvSpPr>
        <p:spPr>
          <a:xfrm>
            <a:off x="720725" y="1196975"/>
            <a:ext cx="7920038" cy="4562475"/>
          </a:xfrm>
        </p:spPr>
        <p:txBody>
          <a:bodyPr/>
          <a:lstStyle/>
          <a:p>
            <a:r>
              <a:rPr lang="fr-BE" dirty="0" smtClean="0">
                <a:ea typeface="Geneva"/>
                <a:cs typeface="Geneva"/>
              </a:rPr>
              <a:t>Rassemble les actions les plus </a:t>
            </a:r>
            <a:r>
              <a:rPr lang="fr-BE" dirty="0" smtClean="0">
                <a:ea typeface="Geneva"/>
                <a:cs typeface="Geneva"/>
              </a:rPr>
              <a:t>courantes</a:t>
            </a:r>
          </a:p>
          <a:p>
            <a:endParaRPr lang="fr-BE" dirty="0" smtClean="0">
              <a:ea typeface="Geneva"/>
              <a:cs typeface="Geneva"/>
            </a:endParaRPr>
          </a:p>
          <a:p>
            <a:endParaRPr lang="fr-BE" dirty="0" smtClean="0">
              <a:ea typeface="Geneva"/>
              <a:cs typeface="Genev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796348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6354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Principaux modes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En ligne ou live : tel que vu par les utilisateurs finaux</a:t>
            </a:r>
          </a:p>
          <a:p>
            <a:r>
              <a:rPr lang="fr-BE" dirty="0" smtClean="0"/>
              <a:t>Edition : pour modifier du contenu (espace « default »)</a:t>
            </a:r>
          </a:p>
          <a:p>
            <a:r>
              <a:rPr lang="fr-BE" dirty="0" smtClean="0"/>
              <a:t>Aperçu : pour contrôler le contenu (default) avant de le publier</a:t>
            </a:r>
          </a:p>
          <a:p>
            <a:r>
              <a:rPr lang="fr-BE" dirty="0" smtClean="0"/>
              <a:t>Prévisualisation personnalisée : pour contrôler le contenu en se faisant passer pour un utilisateur donné et/ou à une date passée ou future </a:t>
            </a:r>
          </a:p>
          <a:p>
            <a:r>
              <a:rPr lang="fr-BE" dirty="0" smtClean="0"/>
              <a:t>Comparaison : pour voir côte-à-côte deux versions d’un même contenu</a:t>
            </a:r>
          </a:p>
          <a:p>
            <a:r>
              <a:rPr lang="fr-BE" dirty="0" smtClean="0"/>
              <a:t>Administration : réservé aux administrateurs système et aux administrateurs du site pour certaines opérations avancées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1997535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Mode « en ligne » ou « live »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40" y="1052736"/>
            <a:ext cx="9089742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0789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Mode « édition »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8404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17384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Changements de modes	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Depuis le mode édition il est très simple d’accéder aux autres modes</a:t>
            </a:r>
            <a:endParaRPr lang="fr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348880"/>
            <a:ext cx="2695550" cy="281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11197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Hands on !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Serveur </a:t>
            </a:r>
            <a:r>
              <a:rPr lang="fr-BE" dirty="0" smtClean="0">
                <a:hlinkClick r:id="rId2"/>
              </a:rPr>
              <a:t>http://</a:t>
            </a:r>
            <a:r>
              <a:rPr lang="fr-BE" dirty="0" smtClean="0">
                <a:hlinkClick r:id="rId2"/>
              </a:rPr>
              <a:t>jahia7.spw.valid.wallonie.be</a:t>
            </a:r>
            <a:r>
              <a:rPr lang="fr-BE" dirty="0" smtClean="0"/>
              <a:t> </a:t>
            </a:r>
            <a:endParaRPr lang="fr-BE" dirty="0" smtClean="0"/>
          </a:p>
          <a:p>
            <a:r>
              <a:rPr lang="fr-BE" dirty="0" smtClean="0"/>
              <a:t>Utilisateur formation1, </a:t>
            </a:r>
            <a:r>
              <a:rPr lang="fr-BE" dirty="0" err="1" smtClean="0"/>
              <a:t>mdp</a:t>
            </a:r>
            <a:r>
              <a:rPr lang="fr-BE" dirty="0" smtClean="0"/>
              <a:t> formation1</a:t>
            </a:r>
          </a:p>
          <a:p>
            <a:pPr lvl="1"/>
            <a:r>
              <a:rPr lang="fr-BE" dirty="0" smtClean="0"/>
              <a:t>Ouvrir la page « </a:t>
            </a:r>
            <a:r>
              <a:rPr lang="fr-BE" dirty="0" err="1" smtClean="0"/>
              <a:t>start</a:t>
            </a:r>
            <a:r>
              <a:rPr lang="fr-BE" dirty="0" smtClean="0"/>
              <a:t> »</a:t>
            </a:r>
          </a:p>
          <a:p>
            <a:pPr lvl="1"/>
            <a:r>
              <a:rPr lang="fr-BE" dirty="0" smtClean="0"/>
              <a:t>Accéder au mode « édition »</a:t>
            </a:r>
          </a:p>
          <a:p>
            <a:pPr lvl="1"/>
            <a:r>
              <a:rPr lang="fr-BE" dirty="0" smtClean="0"/>
              <a:t>De là accéder au mode « en ligne »</a:t>
            </a:r>
          </a:p>
          <a:p>
            <a:pPr lvl="1"/>
            <a:r>
              <a:rPr lang="fr-BE" dirty="0" smtClean="0"/>
              <a:t>Puis revenir au mode édition</a:t>
            </a:r>
          </a:p>
          <a:p>
            <a:pPr lvl="1"/>
            <a:r>
              <a:rPr lang="fr-BE" dirty="0" smtClean="0"/>
              <a:t>Terminer par le mode « aperçu »</a:t>
            </a:r>
          </a:p>
          <a:p>
            <a:r>
              <a:rPr lang="fr-BE" dirty="0" smtClean="0"/>
              <a:t>Durée : 5 minutes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25672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Navigation en édition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Par le volet latéral</a:t>
            </a:r>
          </a:p>
          <a:p>
            <a:r>
              <a:rPr lang="fr-BE" dirty="0" smtClean="0"/>
              <a:t>Il est également possible</a:t>
            </a:r>
            <a:br>
              <a:rPr lang="fr-BE" dirty="0" smtClean="0"/>
            </a:br>
            <a:r>
              <a:rPr lang="fr-BE" dirty="0" smtClean="0"/>
              <a:t>naviguer par le menu du</a:t>
            </a:r>
            <a:br>
              <a:rPr lang="fr-BE" dirty="0" smtClean="0"/>
            </a:br>
            <a:r>
              <a:rPr lang="fr-BE" dirty="0" smtClean="0"/>
              <a:t>site mais c’est déconseillé</a:t>
            </a:r>
            <a:br>
              <a:rPr lang="fr-BE" dirty="0" smtClean="0"/>
            </a:br>
            <a:r>
              <a:rPr lang="fr-BE" dirty="0" smtClean="0"/>
              <a:t>en mode édition</a:t>
            </a:r>
            <a:endParaRPr lang="fr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40768"/>
            <a:ext cx="28860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29107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Bouton droit – menu contextuel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Il est très souvent utile de cliquer avec le bouton droit sur des éléments d’interface en mode édition.</a:t>
            </a:r>
          </a:p>
          <a:p>
            <a:r>
              <a:rPr lang="fr-BE" dirty="0" smtClean="0"/>
              <a:t>Le menu qui apparaît est contextuel et donc s’adapte automatiquement à ce qui a été cliqué et ce que vous êtes autorisés à faire sur l’élément cliqué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480530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Bouton droit - exemples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Sur un contenu</a:t>
            </a:r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r>
              <a:rPr lang="fr-BE" dirty="0" smtClean="0"/>
              <a:t>Sur une page dans </a:t>
            </a:r>
            <a:br>
              <a:rPr lang="fr-BE" dirty="0" smtClean="0"/>
            </a:br>
            <a:r>
              <a:rPr lang="fr-BE" dirty="0" smtClean="0"/>
              <a:t>le volet de </a:t>
            </a:r>
            <a:br>
              <a:rPr lang="fr-BE" dirty="0" smtClean="0"/>
            </a:br>
            <a:r>
              <a:rPr lang="fr-BE" dirty="0" smtClean="0"/>
              <a:t>navigation</a:t>
            </a:r>
          </a:p>
          <a:p>
            <a:r>
              <a:rPr lang="fr-BE" dirty="0" smtClean="0"/>
              <a:t>…</a:t>
            </a:r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26193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62400"/>
            <a:ext cx="35147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593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mode </a:t>
            </a:r>
            <a:r>
              <a:rPr lang="fr-BE" dirty="0" smtClean="0"/>
              <a:t>édition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Tout le site existe en deux exemplaires</a:t>
            </a:r>
          </a:p>
          <a:p>
            <a:pPr lvl="1"/>
            <a:r>
              <a:rPr lang="fr-BE" dirty="0" smtClean="0"/>
              <a:t>Version en édition visible des édimestres (default)</a:t>
            </a:r>
          </a:p>
          <a:p>
            <a:pPr lvl="1"/>
            <a:r>
              <a:rPr lang="fr-BE" dirty="0" smtClean="0"/>
              <a:t>Version en ligne visible du public (live)</a:t>
            </a:r>
          </a:p>
          <a:p>
            <a:r>
              <a:rPr lang="fr-BE" dirty="0" smtClean="0"/>
              <a:t>Possibilité de préparer un contenu ou une correction avant de mettre en ligne. Aperçu.</a:t>
            </a:r>
          </a:p>
          <a:p>
            <a:r>
              <a:rPr lang="fr-BE" dirty="0" smtClean="0"/>
              <a:t>Mise en ligne via un workflow configuré par l’administrateur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2581403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Création et modification de contenu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En mode édition vous pouvez créer, modifier différents types de contenus, pages, articles, textes riches, mais également les paramètres des pages, </a:t>
            </a:r>
            <a:r>
              <a:rPr lang="fr-BE" dirty="0" err="1" smtClean="0"/>
              <a:t>etc</a:t>
            </a:r>
            <a:endParaRPr lang="fr-BE" dirty="0" smtClean="0"/>
          </a:p>
          <a:p>
            <a:r>
              <a:rPr lang="fr-BE" dirty="0" smtClean="0"/>
              <a:t>Les modifications sont immédiatement visibles en mode aperçu mais nécessite une publication pour être visibles en ligne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4224589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Créer une page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Bouton droit sur la page parente, « Nouvelle page »</a:t>
            </a:r>
          </a:p>
          <a:p>
            <a:r>
              <a:rPr lang="fr-BE" dirty="0" smtClean="0"/>
              <a:t>Donner à la page un titre</a:t>
            </a:r>
          </a:p>
          <a:p>
            <a:r>
              <a:rPr lang="fr-BE" dirty="0" smtClean="0"/>
              <a:t>Choisir à la page un template (modèle de page)</a:t>
            </a:r>
          </a:p>
          <a:p>
            <a:pPr lvl="1"/>
            <a:r>
              <a:rPr lang="fr-BE" dirty="0" smtClean="0"/>
              <a:t>Astuce : éditer une page similaire pour connaître son template</a:t>
            </a:r>
          </a:p>
          <a:p>
            <a:pPr lvl="1"/>
            <a:r>
              <a:rPr lang="fr-BE" dirty="0" smtClean="0"/>
              <a:t>On peut changer de template à postériori</a:t>
            </a:r>
          </a:p>
          <a:p>
            <a:r>
              <a:rPr lang="fr-BE" dirty="0" smtClean="0"/>
              <a:t>Sauvegarder</a:t>
            </a:r>
            <a:endParaRPr lang="fr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44958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52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Dans quel menu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Certains sites ont plusieurs menus</a:t>
            </a:r>
            <a:endParaRPr lang="fr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249" y="2576512"/>
            <a:ext cx="74295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" y="1257300"/>
            <a:ext cx="7391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38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Publier la page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L’utilisateur formation1 est administrateur du site et a le droit de mettre des modifications en ligne sans faire appel à un workflow</a:t>
            </a:r>
            <a:endParaRPr lang="fr-BE" dirty="0"/>
          </a:p>
          <a:p>
            <a:r>
              <a:rPr lang="fr-BE" dirty="0" smtClean="0"/>
              <a:t>La publication peut se déclencher soit via le bouton droit soit via le menu « Publication »</a:t>
            </a:r>
          </a:p>
          <a:p>
            <a:r>
              <a:rPr lang="fr-BE" dirty="0" smtClean="0"/>
              <a:t>La publication est asynchrone et peut prendre un peu de temps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77072"/>
            <a:ext cx="34766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861048"/>
            <a:ext cx="3330884" cy="278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232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Gestionnaire de publication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Cet outil montre une arborescence de tout ce qui attend publication et permet de lancer la publication</a:t>
            </a:r>
          </a:p>
          <a:p>
            <a:endParaRPr lang="fr-B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7331968" cy="352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8853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Hands-on !!!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Sous une page de 1</a:t>
            </a:r>
            <a:r>
              <a:rPr lang="fr-BE" baseline="30000" dirty="0" smtClean="0"/>
              <a:t>er</a:t>
            </a:r>
            <a:r>
              <a:rPr lang="fr-BE" dirty="0" smtClean="0"/>
              <a:t> niveau:</a:t>
            </a:r>
          </a:p>
          <a:p>
            <a:pPr lvl="1"/>
            <a:r>
              <a:rPr lang="fr-BE" dirty="0" smtClean="0"/>
              <a:t>Créer une page à votre nom</a:t>
            </a:r>
          </a:p>
          <a:p>
            <a:pPr lvl="1"/>
            <a:r>
              <a:rPr lang="fr-BE" dirty="0" smtClean="0"/>
              <a:t>De template « simple »</a:t>
            </a:r>
          </a:p>
          <a:p>
            <a:pPr lvl="1"/>
            <a:r>
              <a:rPr lang="fr-BE" dirty="0" smtClean="0"/>
              <a:t>(Visible uniquement dans le menu « navigation-menu »)</a:t>
            </a:r>
          </a:p>
          <a:p>
            <a:pPr lvl="1"/>
            <a:r>
              <a:rPr lang="fr-BE" dirty="0" smtClean="0"/>
              <a:t>Contrôler la présence de la page en mode « Aperçu »</a:t>
            </a:r>
          </a:p>
          <a:p>
            <a:pPr lvl="1"/>
            <a:r>
              <a:rPr lang="fr-BE" dirty="0" smtClean="0"/>
              <a:t>Publier la page en ignorant le workflow</a:t>
            </a:r>
          </a:p>
          <a:p>
            <a:pPr lvl="1"/>
            <a:r>
              <a:rPr lang="fr-BE" dirty="0" smtClean="0"/>
              <a:t>Contrôler la présence de la page en live</a:t>
            </a:r>
          </a:p>
          <a:p>
            <a:r>
              <a:rPr lang="fr-BE" dirty="0" smtClean="0"/>
              <a:t>Durée 5 minutes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32084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Création de contenu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Activer une </a:t>
            </a:r>
            <a:r>
              <a:rPr lang="fr-BE" dirty="0" err="1" smtClean="0"/>
              <a:t>zône</a:t>
            </a:r>
            <a:r>
              <a:rPr lang="fr-BE" dirty="0" smtClean="0"/>
              <a:t> si elle ne l’est pas encore</a:t>
            </a:r>
          </a:p>
          <a:p>
            <a:r>
              <a:rPr lang="fr-BE" dirty="0" smtClean="0"/>
              <a:t>Cliquer « Tout type de contenu »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r>
              <a:rPr lang="fr-BE" dirty="0" smtClean="0"/>
              <a:t>Choisir le type « Texte riche »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r>
              <a:rPr lang="fr-BE" dirty="0" smtClean="0"/>
              <a:t>Encoder un texte</a:t>
            </a:r>
          </a:p>
          <a:p>
            <a:r>
              <a:rPr lang="fr-BE" dirty="0" smtClean="0"/>
              <a:t>Sauver</a:t>
            </a:r>
            <a:endParaRPr lang="fr-BE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08501"/>
            <a:ext cx="19716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8904" y="4653136"/>
            <a:ext cx="53625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268760"/>
            <a:ext cx="12858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988840"/>
            <a:ext cx="16859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359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Hands-on !!!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Dans la page que vous avez précédemment créé</a:t>
            </a:r>
          </a:p>
          <a:p>
            <a:pPr lvl="1"/>
            <a:r>
              <a:rPr lang="fr-BE" dirty="0" smtClean="0"/>
              <a:t>Ajoutez un texte riche avec un contenu de votre choix</a:t>
            </a:r>
          </a:p>
          <a:p>
            <a:pPr lvl="1"/>
            <a:r>
              <a:rPr lang="fr-BE" dirty="0" smtClean="0"/>
              <a:t>Contrôlez la présence du texte en aperçu et en live</a:t>
            </a:r>
          </a:p>
          <a:p>
            <a:pPr lvl="1"/>
            <a:r>
              <a:rPr lang="fr-BE" dirty="0" smtClean="0"/>
              <a:t>Publier la modification</a:t>
            </a:r>
          </a:p>
          <a:p>
            <a:pPr lvl="1"/>
            <a:r>
              <a:rPr lang="fr-BE" dirty="0" smtClean="0"/>
              <a:t>Contrôlez la présence du texte en aperçu et en live</a:t>
            </a:r>
          </a:p>
          <a:p>
            <a:pPr lvl="1"/>
            <a:endParaRPr lang="fr-BE" dirty="0" smtClean="0"/>
          </a:p>
          <a:p>
            <a:r>
              <a:rPr lang="fr-BE" dirty="0" smtClean="0"/>
              <a:t>Durée 5 minutes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4997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Accès à l’édition d’un contenu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Par double clic</a:t>
            </a:r>
          </a:p>
          <a:p>
            <a:r>
              <a:rPr lang="fr-BE" dirty="0" smtClean="0"/>
              <a:t>Bouton droit/Editer</a:t>
            </a:r>
          </a:p>
          <a:p>
            <a:endParaRPr lang="fr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348880"/>
            <a:ext cx="5472608" cy="376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42471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Mettre en évidence les changements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Par clic sur Publication/Statut de publication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r>
              <a:rPr lang="fr-BE" dirty="0" smtClean="0"/>
              <a:t>Met en évidence</a:t>
            </a:r>
            <a:br>
              <a:rPr lang="fr-BE" dirty="0" smtClean="0"/>
            </a:br>
            <a:r>
              <a:rPr lang="fr-BE" dirty="0" smtClean="0"/>
              <a:t>ce qui nécessite </a:t>
            </a:r>
            <a:br>
              <a:rPr lang="fr-BE" dirty="0" smtClean="0"/>
            </a:br>
            <a:r>
              <a:rPr lang="fr-BE" dirty="0" smtClean="0"/>
              <a:t>une publication</a:t>
            </a:r>
            <a:endParaRPr lang="fr-BE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79" b="8879"/>
          <a:stretch>
            <a:fillRect/>
          </a:stretch>
        </p:blipFill>
        <p:spPr bwMode="auto">
          <a:xfrm>
            <a:off x="3923928" y="3284984"/>
            <a:ext cx="44577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88840"/>
            <a:ext cx="30765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585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workflows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BE" sz="2800" dirty="0" smtClean="0"/>
              <a:t>Trois </a:t>
            </a:r>
            <a:r>
              <a:rPr lang="fr-BE" sz="2800" dirty="0" err="1" smtClean="0"/>
              <a:t>worklows</a:t>
            </a:r>
            <a:r>
              <a:rPr lang="fr-BE" sz="2800" dirty="0" smtClean="0"/>
              <a:t> </a:t>
            </a:r>
            <a:r>
              <a:rPr lang="fr-BE" sz="2800" dirty="0" smtClean="0"/>
              <a:t>SPW possibles</a:t>
            </a:r>
            <a:endParaRPr lang="fr-BE" sz="2800" dirty="0" smtClean="0"/>
          </a:p>
          <a:p>
            <a:pPr lvl="1"/>
            <a:r>
              <a:rPr lang="fr-BE" dirty="0" smtClean="0"/>
              <a:t>Workflow simple à une seule étape de validation</a:t>
            </a:r>
          </a:p>
          <a:p>
            <a:pPr lvl="1"/>
            <a:r>
              <a:rPr lang="fr-BE" dirty="0" smtClean="0"/>
              <a:t>Workflow à deux étapes de validation</a:t>
            </a:r>
          </a:p>
          <a:p>
            <a:pPr lvl="1"/>
            <a:r>
              <a:rPr lang="fr-BE" dirty="0" smtClean="0"/>
              <a:t>Workflow à 3 étapes de validation avec relecture juridique</a:t>
            </a:r>
          </a:p>
          <a:p>
            <a:r>
              <a:rPr lang="fr-BE" sz="2800" dirty="0" smtClean="0"/>
              <a:t>Configurable finement pour chaque contenu du site</a:t>
            </a:r>
          </a:p>
          <a:p>
            <a:r>
              <a:rPr lang="fr-BE" sz="2800" dirty="0" smtClean="0"/>
              <a:t>Avec possibilité de correction rapide</a:t>
            </a:r>
          </a:p>
          <a:p>
            <a:r>
              <a:rPr lang="fr-BE" sz="2800" dirty="0" smtClean="0"/>
              <a:t>Comparaison de contenus avant/après</a:t>
            </a:r>
          </a:p>
          <a:p>
            <a:r>
              <a:rPr lang="fr-BE" sz="2800" dirty="0" smtClean="0"/>
              <a:t>Tous les contenus du site sont sujets à workflow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xmlns="" val="2552687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Comparer avec la version publiée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124744"/>
            <a:ext cx="7920038" cy="4140200"/>
          </a:xfrm>
        </p:spPr>
        <p:txBody>
          <a:bodyPr/>
          <a:lstStyle/>
          <a:p>
            <a:r>
              <a:rPr lang="fr-BE" dirty="0" smtClean="0"/>
              <a:t>Permet d’afficher en vis-à-vis la version publiée et la version en édition afin de contrôler les modifications</a:t>
            </a:r>
            <a:endParaRPr lang="fr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21038"/>
          <a:stretch>
            <a:fillRect/>
          </a:stretch>
        </p:blipFill>
        <p:spPr bwMode="auto">
          <a:xfrm>
            <a:off x="539552" y="1844824"/>
            <a:ext cx="80852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38897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Publication planifiée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Permet de rendre certains contenus accessibles pendant une période de temps</a:t>
            </a:r>
          </a:p>
          <a:p>
            <a:r>
              <a:rPr lang="fr-BE" dirty="0" smtClean="0"/>
              <a:t>En édition sur le contenu, onglet « Visibilité »</a:t>
            </a:r>
            <a:endParaRPr lang="fr-B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2602"/>
            <a:ext cx="8064896" cy="205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384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Gérer les droits d’accès en lecture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Qui peut voir un contenu ?</a:t>
            </a:r>
          </a:p>
          <a:p>
            <a:pPr lvl="1"/>
            <a:r>
              <a:rPr lang="fr-BE" dirty="0" smtClean="0"/>
              <a:t>Anonyme : les utilisateurs invités (</a:t>
            </a:r>
            <a:r>
              <a:rPr lang="fr-BE" dirty="0" err="1" smtClean="0"/>
              <a:t>guest</a:t>
            </a:r>
            <a:r>
              <a:rPr lang="fr-BE" dirty="0" smtClean="0"/>
              <a:t>) qui ne se sont pas authentifiés</a:t>
            </a:r>
          </a:p>
          <a:p>
            <a:pPr lvl="1"/>
            <a:r>
              <a:rPr lang="fr-BE" dirty="0" err="1" smtClean="0"/>
              <a:t>Users</a:t>
            </a:r>
            <a:r>
              <a:rPr lang="fr-BE" dirty="0" smtClean="0"/>
              <a:t> : tout utilisateur authentifié</a:t>
            </a:r>
          </a:p>
          <a:p>
            <a:pPr lvl="1"/>
            <a:r>
              <a:rPr lang="fr-BE" dirty="0" smtClean="0"/>
              <a:t>Utilisateur nommé : juste lui</a:t>
            </a:r>
          </a:p>
          <a:p>
            <a:pPr lvl="1"/>
            <a:r>
              <a:rPr lang="fr-BE" dirty="0" smtClean="0"/>
              <a:t>Groupe d’utilisateur : ensemble d’utilisateur géré depuis l’administration</a:t>
            </a:r>
          </a:p>
          <a:p>
            <a:pPr lvl="1"/>
            <a:r>
              <a:rPr lang="fr-BE" dirty="0" smtClean="0"/>
              <a:t>Notion d’héritage de droits</a:t>
            </a:r>
          </a:p>
          <a:p>
            <a:r>
              <a:rPr lang="fr-BE" dirty="0" smtClean="0"/>
              <a:t>En mode édition, onglet « </a:t>
            </a:r>
            <a:r>
              <a:rPr lang="fr-BE" dirty="0" err="1" smtClean="0"/>
              <a:t>Roles</a:t>
            </a:r>
            <a:r>
              <a:rPr lang="fr-BE" dirty="0" smtClean="0"/>
              <a:t> publics », colonne « </a:t>
            </a:r>
            <a:r>
              <a:rPr lang="fr-BE" dirty="0" err="1" smtClean="0"/>
              <a:t>reader</a:t>
            </a:r>
            <a:r>
              <a:rPr lang="fr-BE" dirty="0" smtClean="0"/>
              <a:t> »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17346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Edition des rôles publics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200800" cy="508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086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Prévisualisation personnalisée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Machine à voyager dans le temps …</a:t>
            </a:r>
          </a:p>
          <a:p>
            <a:pPr lvl="1"/>
            <a:r>
              <a:rPr lang="fr-BE" dirty="0" smtClean="0"/>
              <a:t>Voir le site</a:t>
            </a:r>
          </a:p>
          <a:p>
            <a:pPr lvl="1"/>
            <a:r>
              <a:rPr lang="fr-BE" dirty="0" smtClean="0"/>
              <a:t>Comme un autre </a:t>
            </a:r>
            <a:br>
              <a:rPr lang="fr-BE" dirty="0" smtClean="0"/>
            </a:br>
            <a:r>
              <a:rPr lang="fr-BE" dirty="0" smtClean="0"/>
              <a:t>utilisateur</a:t>
            </a:r>
          </a:p>
          <a:p>
            <a:pPr lvl="1"/>
            <a:r>
              <a:rPr lang="fr-BE" dirty="0" smtClean="0"/>
              <a:t>Comme dans une version</a:t>
            </a:r>
            <a:br>
              <a:rPr lang="fr-BE" dirty="0" smtClean="0"/>
            </a:br>
            <a:r>
              <a:rPr lang="fr-BE" dirty="0" smtClean="0"/>
              <a:t>future ou passée</a:t>
            </a:r>
          </a:p>
          <a:p>
            <a:pPr lvl="1"/>
            <a:r>
              <a:rPr lang="fr-BE" dirty="0" smtClean="0"/>
              <a:t>Comme il apparaît</a:t>
            </a:r>
            <a:br>
              <a:rPr lang="fr-BE" dirty="0" smtClean="0"/>
            </a:br>
            <a:r>
              <a:rPr lang="fr-BE" dirty="0" smtClean="0"/>
              <a:t>sur un périphérique </a:t>
            </a:r>
            <a:br>
              <a:rPr lang="fr-BE" dirty="0" smtClean="0"/>
            </a:br>
            <a:r>
              <a:rPr lang="fr-BE" dirty="0" smtClean="0"/>
              <a:t>donné</a:t>
            </a:r>
            <a:endParaRPr lang="fr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086" y="1988840"/>
            <a:ext cx="4559914" cy="393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82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Hands-on !!!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Modifiez votre texte riche</a:t>
            </a:r>
          </a:p>
          <a:p>
            <a:r>
              <a:rPr lang="fr-BE" dirty="0" smtClean="0"/>
              <a:t>Affichez le statut de publication de la page</a:t>
            </a:r>
          </a:p>
          <a:p>
            <a:r>
              <a:rPr lang="fr-BE" dirty="0" smtClean="0"/>
              <a:t>Comparez avec la version en ligne</a:t>
            </a:r>
          </a:p>
          <a:p>
            <a:r>
              <a:rPr lang="fr-BE" dirty="0" smtClean="0"/>
              <a:t>Ajoutez une publication planifiée pour que le contenu soit visible uniquement la semaine prochaine</a:t>
            </a:r>
          </a:p>
          <a:p>
            <a:r>
              <a:rPr lang="fr-BE" dirty="0" smtClean="0"/>
              <a:t>Contrôlez la présence du contenu en aperçu, en ligne et au travers de la prévisualisation avancée</a:t>
            </a:r>
          </a:p>
          <a:p>
            <a:r>
              <a:rPr lang="fr-BE" dirty="0" smtClean="0"/>
              <a:t>Faites de même en limitant les accès en lecture</a:t>
            </a:r>
          </a:p>
          <a:p>
            <a:endParaRPr lang="fr-BE" dirty="0" smtClean="0"/>
          </a:p>
          <a:p>
            <a:r>
              <a:rPr lang="fr-BE" dirty="0" smtClean="0"/>
              <a:t>Durée 10 minutes</a:t>
            </a:r>
          </a:p>
          <a:p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41078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Dépublier</a:t>
            </a:r>
            <a:r>
              <a:rPr lang="fr-BE" dirty="0" smtClean="0"/>
              <a:t> un contenu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Dépublier</a:t>
            </a:r>
            <a:r>
              <a:rPr lang="fr-BE" dirty="0" smtClean="0"/>
              <a:t> un contenu consiste à retirer un contenu du mode en ligne</a:t>
            </a:r>
          </a:p>
          <a:p>
            <a:pPr lvl="1"/>
            <a:r>
              <a:rPr lang="fr-BE" dirty="0" smtClean="0"/>
              <a:t>Le contenu est toujours présent dans l’espace d’édition</a:t>
            </a:r>
          </a:p>
          <a:p>
            <a:pPr lvl="1"/>
            <a:r>
              <a:rPr lang="fr-BE" dirty="0" smtClean="0"/>
              <a:t>Le contenu n’est plus accessible aux utilisateurs finaux</a:t>
            </a:r>
          </a:p>
          <a:p>
            <a:pPr lvl="1"/>
            <a:r>
              <a:rPr lang="fr-BE" dirty="0" smtClean="0"/>
              <a:t>Le contenu </a:t>
            </a:r>
            <a:r>
              <a:rPr lang="fr-BE" dirty="0" err="1" smtClean="0"/>
              <a:t>dépublié</a:t>
            </a:r>
            <a:r>
              <a:rPr lang="fr-BE" dirty="0" smtClean="0"/>
              <a:t> peut être à nouveau publié afin de revenir en ligne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39538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Espace documentaire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Jahia comprend un espace dédié aux documents</a:t>
            </a:r>
          </a:p>
          <a:p>
            <a:pPr lvl="1"/>
            <a:r>
              <a:rPr lang="fr-BE" dirty="0" smtClean="0"/>
              <a:t>Qui peut contenir tous types de documents bureautiques, PDF, </a:t>
            </a:r>
            <a:r>
              <a:rPr lang="fr-BE" dirty="0" err="1" smtClean="0"/>
              <a:t>etc</a:t>
            </a:r>
            <a:endParaRPr lang="fr-BE" dirty="0" smtClean="0"/>
          </a:p>
          <a:p>
            <a:pPr lvl="1"/>
            <a:r>
              <a:rPr lang="fr-BE" dirty="0" smtClean="0"/>
              <a:t>Le contenu des documents est automatiquement indexés</a:t>
            </a:r>
          </a:p>
          <a:p>
            <a:pPr lvl="1"/>
            <a:r>
              <a:rPr lang="fr-BE" dirty="0" smtClean="0"/>
              <a:t>Les documents sont organisés en répertoires. Il peut être heureux de les organiser de manière semblable à la structure du site mais ce n’est pas une obligation</a:t>
            </a:r>
          </a:p>
          <a:p>
            <a:pPr lvl="1"/>
            <a:r>
              <a:rPr lang="fr-BE" dirty="0" smtClean="0"/>
              <a:t>Les documents sont associés à des métadonnées</a:t>
            </a:r>
          </a:p>
          <a:p>
            <a:pPr lvl="1"/>
            <a:r>
              <a:rPr lang="fr-BE" dirty="0" smtClean="0"/>
              <a:t>Le site fait généralement appel aux documents via des liens.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30851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Accéder au gestionnaire de documents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Cliquer Gestionnaire</a:t>
            </a:r>
          </a:p>
          <a:p>
            <a:endParaRPr lang="fr-BE" dirty="0"/>
          </a:p>
          <a:p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r>
              <a:rPr lang="fr-BE" dirty="0" smtClean="0"/>
              <a:t>Puis Gestionnaire de </a:t>
            </a:r>
            <a:br>
              <a:rPr lang="fr-BE" dirty="0" smtClean="0"/>
            </a:br>
            <a:r>
              <a:rPr lang="fr-BE" dirty="0" smtClean="0"/>
              <a:t>documents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268759"/>
            <a:ext cx="3744416" cy="34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19394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Gestionnaire de documents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889" t="8115" r="1370" b="2617"/>
          <a:stretch>
            <a:fillRect/>
          </a:stretch>
        </p:blipFill>
        <p:spPr bwMode="auto">
          <a:xfrm>
            <a:off x="971600" y="908720"/>
            <a:ext cx="7128792" cy="499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843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notifications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Des emails de notifications réalisés sur mesure pour le site</a:t>
            </a:r>
          </a:p>
          <a:p>
            <a:pPr lvl="1"/>
            <a:r>
              <a:rPr lang="fr-BE" dirty="0" smtClean="0"/>
              <a:t>Avec indication des actions attendues</a:t>
            </a:r>
          </a:p>
          <a:p>
            <a:pPr lvl="1"/>
            <a:r>
              <a:rPr lang="fr-BE" dirty="0" smtClean="0"/>
              <a:t>Avec accès aux contenus concerné via des liens</a:t>
            </a:r>
          </a:p>
          <a:p>
            <a:pPr lvl="1"/>
            <a:r>
              <a:rPr lang="fr-BE" dirty="0" smtClean="0"/>
              <a:t>Avec liste des commentaires émis par les intervenants précédents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2714373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Créer un répertoire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43"/>
          <a:stretch>
            <a:fillRect/>
          </a:stretch>
        </p:blipFill>
        <p:spPr bwMode="auto">
          <a:xfrm>
            <a:off x="1657350" y="2276872"/>
            <a:ext cx="5829300" cy="301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15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Déposer un fichier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725" y="1052736"/>
            <a:ext cx="7920038" cy="4140200"/>
          </a:xfrm>
        </p:spPr>
        <p:txBody>
          <a:bodyPr/>
          <a:lstStyle/>
          <a:p>
            <a:r>
              <a:rPr lang="fr-BE" dirty="0" smtClean="0"/>
              <a:t>Bouton droit sur le répertoire, </a:t>
            </a:r>
            <a:r>
              <a:rPr lang="fr-BE" dirty="0" smtClean="0"/>
              <a:t>Envoyer sur le serveur</a:t>
            </a:r>
            <a:endParaRPr lang="fr-BE" dirty="0" smtClean="0"/>
          </a:p>
          <a:p>
            <a:r>
              <a:rPr lang="fr-BE" dirty="0" smtClean="0"/>
              <a:t>Sélectionner le fichier puis valider par OK</a:t>
            </a:r>
            <a:endParaRPr lang="fr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9092"/>
          <a:stretch>
            <a:fillRect/>
          </a:stretch>
        </p:blipFill>
        <p:spPr bwMode="auto">
          <a:xfrm>
            <a:off x="683569" y="1700808"/>
            <a:ext cx="6984776" cy="4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63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Métadonnées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7507906" cy="47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596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Dépôt en masse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Il est possible de choisir plusieurs fichiers sans fermer la boite.</a:t>
            </a:r>
          </a:p>
          <a:p>
            <a:r>
              <a:rPr lang="fr-BE" dirty="0" smtClean="0"/>
              <a:t>Il est possible de déposer tous les documents compris dans un fichier zip en une opération</a:t>
            </a:r>
          </a:p>
          <a:p>
            <a:pPr lvl="1"/>
            <a:r>
              <a:rPr lang="fr-BE" dirty="0" smtClean="0"/>
              <a:t>Cocher la case « </a:t>
            </a:r>
            <a:r>
              <a:rPr lang="fr-BE" dirty="0" smtClean="0"/>
              <a:t>Décompactage </a:t>
            </a:r>
            <a:r>
              <a:rPr lang="fr-BE" dirty="0" smtClean="0"/>
              <a:t>automatique » a pour effet de déposer non pas le fichier zip, mais plutôt chaque fichier qu’il contient tout en reproduisant l’arborescence.</a:t>
            </a:r>
            <a:endParaRPr lang="fr-B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05064"/>
            <a:ext cx="47815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706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Hands on !!!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Sous le répertoire de base du site, créez un répertoire à votre nom</a:t>
            </a:r>
          </a:p>
          <a:p>
            <a:r>
              <a:rPr lang="fr-BE" dirty="0" smtClean="0"/>
              <a:t>Déposez y un fichier</a:t>
            </a:r>
          </a:p>
          <a:p>
            <a:r>
              <a:rPr lang="fr-BE" dirty="0" smtClean="0"/>
              <a:t>Essayez également le dépôt de fichier zip avec décompression automatique</a:t>
            </a:r>
          </a:p>
          <a:p>
            <a:endParaRPr lang="fr-BE" dirty="0"/>
          </a:p>
          <a:p>
            <a:r>
              <a:rPr lang="fr-BE" dirty="0" smtClean="0"/>
              <a:t>Durée 5 minutes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9418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Liens vers des documents dans une page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D’abord insérer une liste de liens</a:t>
            </a:r>
            <a:endParaRPr lang="fr-BE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8063" y="2533650"/>
            <a:ext cx="20478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22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Liens vers des documents dans une page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Dans cette liste de liens ajouter un élément de type « Fichiers / images d’un dossier »</a:t>
            </a:r>
            <a:endParaRPr lang="fr-BE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26574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0438"/>
            <a:ext cx="53721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37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Liens vers les documents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Généralement on opte pour une ouverture de documents dans une nouvelle fenêtre</a:t>
            </a:r>
            <a:endParaRPr lang="fr-BE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72452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18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Hands-on !!!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Dans votre page ajoutez une liste de documents et contrôlez le fonctionnement en aperçu et en live</a:t>
            </a:r>
          </a:p>
          <a:p>
            <a:endParaRPr lang="fr-BE" dirty="0"/>
          </a:p>
          <a:p>
            <a:r>
              <a:rPr lang="fr-BE" dirty="0" smtClean="0"/>
              <a:t>Durée 5 minutes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1066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Workflow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« Un </a:t>
            </a:r>
            <a:r>
              <a:rPr lang="fr-BE" i="1" dirty="0"/>
              <a:t>workflow</a:t>
            </a:r>
            <a:r>
              <a:rPr lang="fr-BE" dirty="0"/>
              <a:t>, anglicisme pour flux de travaux, est la représentation d'une suite de tâches ou opérations effectuées par une personne, un groupe de personnes, un organisme, etc. Le terme </a:t>
            </a:r>
            <a:r>
              <a:rPr lang="fr-BE" i="1" dirty="0"/>
              <a:t>flow</a:t>
            </a:r>
            <a:r>
              <a:rPr lang="fr-BE" dirty="0"/>
              <a:t> (flux) renvoie au passage du produit, du document, de l'information, etc., d'une étape à l'autre</a:t>
            </a:r>
            <a:r>
              <a:rPr lang="fr-BE" dirty="0" smtClean="0"/>
              <a:t>. » - </a:t>
            </a:r>
            <a:r>
              <a:rPr lang="fr-BE" dirty="0" err="1" smtClean="0"/>
              <a:t>Wikipedia</a:t>
            </a:r>
            <a:endParaRPr lang="fr-BE" dirty="0" smtClean="0"/>
          </a:p>
          <a:p>
            <a:r>
              <a:rPr lang="fr-BE" dirty="0" smtClean="0"/>
              <a:t>Un site Jahia peut inclure des </a:t>
            </a:r>
            <a:r>
              <a:rPr lang="fr-BE" dirty="0" err="1" smtClean="0"/>
              <a:t>workflows</a:t>
            </a:r>
            <a:r>
              <a:rPr lang="fr-BE" dirty="0" smtClean="0"/>
              <a:t> à différentes fins telles que :</a:t>
            </a:r>
          </a:p>
          <a:p>
            <a:pPr lvl="1"/>
            <a:r>
              <a:rPr lang="fr-BE" dirty="0" smtClean="0"/>
              <a:t>Contrôle des publications avant mise en ligne</a:t>
            </a:r>
          </a:p>
          <a:p>
            <a:pPr lvl="1"/>
            <a:r>
              <a:rPr lang="fr-BE" dirty="0" smtClean="0"/>
              <a:t>Traduction des publications</a:t>
            </a:r>
          </a:p>
          <a:p>
            <a:pPr lvl="1"/>
            <a:r>
              <a:rPr lang="fr-BE" dirty="0" err="1" smtClean="0"/>
              <a:t>Dépublication</a:t>
            </a:r>
            <a:r>
              <a:rPr lang="fr-BE" dirty="0" smtClean="0"/>
              <a:t> de contenu</a:t>
            </a:r>
          </a:p>
          <a:p>
            <a:pPr lvl="1"/>
            <a:r>
              <a:rPr lang="fr-BE" dirty="0" smtClean="0"/>
              <a:t>Besoins métiers</a:t>
            </a:r>
          </a:p>
          <a:p>
            <a:r>
              <a:rPr lang="fr-BE" dirty="0" smtClean="0"/>
              <a:t>Cette formation se concentre sur le workflow de publication de contenu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259335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tableau </a:t>
            </a:r>
            <a:r>
              <a:rPr lang="fr-BE" dirty="0" smtClean="0"/>
              <a:t>de bord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Nouveau tableau de bord des workflow</a:t>
            </a:r>
          </a:p>
          <a:p>
            <a:pPr lvl="1"/>
            <a:r>
              <a:rPr lang="fr-BE" dirty="0" smtClean="0"/>
              <a:t>Le tableau de bord des workflow est le point central de contrôle de tous les </a:t>
            </a:r>
            <a:r>
              <a:rPr lang="fr-BE" dirty="0" err="1" smtClean="0"/>
              <a:t>workflows</a:t>
            </a:r>
            <a:r>
              <a:rPr lang="fr-BE" dirty="0" smtClean="0"/>
              <a:t> demandant l’attention de l’utilisateur</a:t>
            </a:r>
          </a:p>
          <a:p>
            <a:pPr lvl="1"/>
            <a:r>
              <a:rPr lang="fr-BE" dirty="0" smtClean="0"/>
              <a:t>Il est accessible en mode édition depuis le menu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296919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Variantes de </a:t>
            </a:r>
            <a:r>
              <a:rPr lang="fr-BE" dirty="0" err="1" smtClean="0"/>
              <a:t>workflows</a:t>
            </a:r>
            <a:r>
              <a:rPr lang="fr-BE" dirty="0" smtClean="0"/>
              <a:t> de publication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En standard Jahia propose 2 </a:t>
            </a:r>
            <a:r>
              <a:rPr lang="fr-BE" dirty="0" err="1" smtClean="0"/>
              <a:t>workflows</a:t>
            </a:r>
            <a:r>
              <a:rPr lang="fr-BE" dirty="0" smtClean="0"/>
              <a:t> que nous n’utiliserons pas :</a:t>
            </a:r>
          </a:p>
          <a:p>
            <a:pPr lvl="1"/>
            <a:r>
              <a:rPr lang="fr-BE" sz="1700" dirty="0" smtClean="0"/>
              <a:t>Publication simple (Une seule étape)</a:t>
            </a:r>
          </a:p>
          <a:p>
            <a:pPr lvl="1"/>
            <a:r>
              <a:rPr lang="fr-BE" sz="1700" dirty="0" smtClean="0"/>
              <a:t>Publication avancée (Deux étapes avec corrections possibles)</a:t>
            </a:r>
          </a:p>
          <a:p>
            <a:r>
              <a:rPr lang="fr-BE" dirty="0" smtClean="0"/>
              <a:t>Jahia au SPW est configuré avec 3 variantes de </a:t>
            </a:r>
            <a:r>
              <a:rPr lang="fr-BE" dirty="0" err="1" smtClean="0"/>
              <a:t>workflows</a:t>
            </a:r>
            <a:r>
              <a:rPr lang="fr-BE" dirty="0" smtClean="0"/>
              <a:t> de publication</a:t>
            </a:r>
          </a:p>
          <a:p>
            <a:pPr lvl="1"/>
            <a:r>
              <a:rPr lang="fr-BE" dirty="0" smtClean="0"/>
              <a:t>Publication à une étape de validation (SPW)</a:t>
            </a:r>
          </a:p>
          <a:p>
            <a:pPr lvl="1"/>
            <a:r>
              <a:rPr lang="fr-BE" dirty="0"/>
              <a:t>Publication à </a:t>
            </a:r>
            <a:r>
              <a:rPr lang="fr-BE" dirty="0" smtClean="0"/>
              <a:t>deux étapes </a:t>
            </a:r>
            <a:r>
              <a:rPr lang="fr-BE" dirty="0"/>
              <a:t>de validation (SPW)</a:t>
            </a:r>
          </a:p>
          <a:p>
            <a:pPr lvl="1"/>
            <a:r>
              <a:rPr lang="fr-BE" dirty="0"/>
              <a:t>Publication à </a:t>
            </a:r>
            <a:r>
              <a:rPr lang="fr-BE" dirty="0" smtClean="0"/>
              <a:t>trois </a:t>
            </a:r>
            <a:r>
              <a:rPr lang="fr-BE" dirty="0"/>
              <a:t>étape de validation </a:t>
            </a:r>
            <a:r>
              <a:rPr lang="fr-BE" dirty="0" smtClean="0"/>
              <a:t>– relecture juridique</a:t>
            </a:r>
          </a:p>
          <a:p>
            <a:r>
              <a:rPr lang="fr-BE" dirty="0" smtClean="0"/>
              <a:t>Ces trois </a:t>
            </a:r>
            <a:r>
              <a:rPr lang="fr-BE" dirty="0" err="1" smtClean="0"/>
              <a:t>workflows</a:t>
            </a:r>
            <a:r>
              <a:rPr lang="fr-BE" dirty="0" smtClean="0"/>
              <a:t> sont des réalisations sur mesure pour le SPW </a:t>
            </a:r>
          </a:p>
          <a:p>
            <a:r>
              <a:rPr lang="fr-BE" dirty="0" smtClean="0"/>
              <a:t>Pour la suite de la formation, nous nous concentrerons principalement sur le workflow </a:t>
            </a:r>
            <a:r>
              <a:rPr lang="fr-BE" dirty="0"/>
              <a:t>«  Publication à deux étapes de validation (SPW</a:t>
            </a:r>
            <a:r>
              <a:rPr lang="fr-BE" dirty="0" smtClean="0"/>
              <a:t>) ».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34434691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Graphe du workflow une étape de validation (SPW)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6" name="Picture 2" descr="E:\clients\DTIC\sources-6.5\trunk\modules\spw-dtic-workflow\src\main\resources\org\jahia\services\workflow\1-step-public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6792"/>
            <a:ext cx="89916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80196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Graphe workflow deux étapes de validation (SPW)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050" name="Picture 2" descr="E:\clients\DTIC\sources-6.5\trunk\modules\spw-dtic-workflow\src\main\resources\org\jahia\services\workflow\2-step-public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61851"/>
            <a:ext cx="9144000" cy="39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98489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Graphe workflow à 3 étapes de validation (SPW)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074" name="Picture 2" descr="E:\clients\DTIC\sources-6.5\trunk\modules\spw-dtic-workflow\src\main\resources\org\jahia\services\workflow\3-step-public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28097"/>
            <a:ext cx="9144000" cy="340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68370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Intervenant du WF2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Administrateur du site : configure le workflow sur les différents éléments. A le droit d’exécuter toutes les tâches à tout moment.</a:t>
            </a:r>
          </a:p>
          <a:p>
            <a:r>
              <a:rPr lang="fr-BE" dirty="0" smtClean="0"/>
              <a:t>Contributeur : édite des contenus et en propose la publication = démarre le workflow. Peut être amené à effectuer des corrections dans el cadre d’un workflow</a:t>
            </a:r>
          </a:p>
          <a:p>
            <a:r>
              <a:rPr lang="fr-BE" dirty="0" smtClean="0"/>
              <a:t>Premier relecteur (responsable de thème) : Peut effectuer une correction rapide, renvoyer le contenu au contributeur pour correction, rejeter une publication, ou faire suivre le contenu au relecteur final.</a:t>
            </a:r>
          </a:p>
          <a:p>
            <a:r>
              <a:rPr lang="fr-BE" dirty="0" smtClean="0"/>
              <a:t>Relecteur final : Peut effectuer une correction rapide, retourner le contenu pour correction au premier relecteur, rejeter la publication d’un contenu ou mettre le contenu en ligne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32776236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Note sur le responsable de thème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Dans certains cas, le responsable de thème (ou l’administrateur du site) agit également comme contributeur.</a:t>
            </a:r>
          </a:p>
          <a:p>
            <a:r>
              <a:rPr lang="fr-BE" dirty="0" smtClean="0"/>
              <a:t>Lorsque le workflow est démarré par un responsable de thème, il part immédiatement à la seconde étape de validation.</a:t>
            </a:r>
          </a:p>
          <a:p>
            <a:r>
              <a:rPr lang="fr-BE" dirty="0" smtClean="0"/>
              <a:t>Ceci évite au responsable de thème de devoir valider les contenus qu’il demande lui-même de publier.</a:t>
            </a:r>
          </a:p>
          <a:p>
            <a:r>
              <a:rPr lang="fr-BE" dirty="0" smtClean="0"/>
              <a:t>L’administrateur du site peut lui (cas d’urgence par exemple) publier un contenu en ignorant le workflow.</a:t>
            </a:r>
          </a:p>
        </p:txBody>
      </p:sp>
    </p:spTree>
    <p:extLst>
      <p:ext uri="{BB962C8B-B14F-4D97-AF65-F5344CB8AC3E}">
        <p14:creationId xmlns:p14="http://schemas.microsoft.com/office/powerpoint/2010/main" xmlns="" val="15634974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Configuration du workflow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Sur toute page ou tout contenu, l’administrateur du site peut spécifier le workflow actif.</a:t>
            </a:r>
          </a:p>
          <a:p>
            <a:r>
              <a:rPr lang="fr-BE" dirty="0" smtClean="0"/>
              <a:t>Cette configuration se propage par héritage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" y="2944341"/>
            <a:ext cx="85534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32068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Hands 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Configurez votre page pour qu’elle fasse appel au WF « Publication à deux étapes de validation (SPW) »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14696454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Configuration des rôles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L’administrateur du site peut également configurer les rôles ce qui permet de décider qui peut intervenir pour chaque étape. </a:t>
            </a:r>
          </a:p>
          <a:p>
            <a:pPr lvl="1"/>
            <a:r>
              <a:rPr lang="fr-BE" dirty="0" smtClean="0"/>
              <a:t>Configuration par groupe d’utilisateur (recommandé) ou par utilisateur individuel. </a:t>
            </a:r>
          </a:p>
          <a:p>
            <a:r>
              <a:rPr lang="fr-BE" dirty="0" err="1" smtClean="0"/>
              <a:t>Roles</a:t>
            </a:r>
            <a:r>
              <a:rPr lang="fr-BE" dirty="0" smtClean="0"/>
              <a:t> à configurer : </a:t>
            </a:r>
          </a:p>
          <a:p>
            <a:pPr lvl="1"/>
            <a:r>
              <a:rPr lang="fr-BE" dirty="0" smtClean="0"/>
              <a:t>Contributeur : en charge de l’édition de contenu</a:t>
            </a:r>
          </a:p>
          <a:p>
            <a:pPr lvl="1"/>
            <a:r>
              <a:rPr lang="fr-BE" dirty="0" smtClean="0"/>
              <a:t>Responsable de thème : chargé de la première relecture</a:t>
            </a:r>
          </a:p>
          <a:p>
            <a:pPr lvl="1"/>
            <a:r>
              <a:rPr lang="fr-BE" dirty="0" err="1" smtClean="0"/>
              <a:t>DiFOP</a:t>
            </a:r>
            <a:r>
              <a:rPr lang="fr-BE" dirty="0" smtClean="0"/>
              <a:t> : seconde relecture (dans le WF 3 étapes)</a:t>
            </a:r>
          </a:p>
          <a:p>
            <a:pPr lvl="1"/>
            <a:r>
              <a:rPr lang="fr-BE" dirty="0" smtClean="0"/>
              <a:t>Relecteur final : dernière relecture avant mise en ligne</a:t>
            </a:r>
          </a:p>
          <a:p>
            <a:pPr lvl="1"/>
            <a:r>
              <a:rPr lang="fr-BE" dirty="0" smtClean="0"/>
              <a:t>Editeur en chef : a tous les droits sur le Workflow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8182488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Configuration des rôles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992888" cy="49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8422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modes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Authentification automatique</a:t>
            </a:r>
          </a:p>
          <a:p>
            <a:r>
              <a:rPr lang="fr-BE" dirty="0" smtClean="0"/>
              <a:t>Page </a:t>
            </a:r>
            <a:r>
              <a:rPr lang="fr-BE" dirty="0" err="1" smtClean="0"/>
              <a:t>start</a:t>
            </a:r>
            <a:r>
              <a:rPr lang="fr-BE" dirty="0" smtClean="0"/>
              <a:t> : http://&lt;serveur&gt;/start</a:t>
            </a:r>
          </a:p>
          <a:p>
            <a:r>
              <a:rPr lang="fr-BE" dirty="0" smtClean="0"/>
              <a:t>Bouton pour passer en édition</a:t>
            </a:r>
          </a:p>
          <a:p>
            <a:r>
              <a:rPr lang="fr-BE" dirty="0" smtClean="0"/>
              <a:t>Affichage en édition proche de celui en ligne</a:t>
            </a:r>
          </a:p>
          <a:p>
            <a:r>
              <a:rPr lang="fr-BE" dirty="0" smtClean="0"/>
              <a:t>Mode aperçu</a:t>
            </a:r>
          </a:p>
          <a:p>
            <a:r>
              <a:rPr lang="fr-BE" dirty="0" smtClean="0"/>
              <a:t>Aperçu avancé (prévisualisation personnalisée)</a:t>
            </a:r>
          </a:p>
          <a:p>
            <a:r>
              <a:rPr lang="fr-BE" dirty="0" smtClean="0"/>
              <a:t>Gestionnaire Points forts – de documents</a:t>
            </a:r>
          </a:p>
        </p:txBody>
      </p:sp>
    </p:spTree>
    <p:extLst>
      <p:ext uri="{BB962C8B-B14F-4D97-AF65-F5344CB8AC3E}">
        <p14:creationId xmlns:p14="http://schemas.microsoft.com/office/powerpoint/2010/main" xmlns="" val="2187624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Ajouter des utilisateur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5931371" cy="496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233800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Hands 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Configurez votre page pour que vos utilisateurs de test disposent des rôles suivants : </a:t>
            </a:r>
          </a:p>
          <a:p>
            <a:pPr lvl="1"/>
            <a:r>
              <a:rPr lang="fr-BE" dirty="0" err="1" smtClean="0"/>
              <a:t>contrib_xxx</a:t>
            </a:r>
            <a:r>
              <a:rPr lang="fr-BE" dirty="0" smtClean="0"/>
              <a:t> : contributeur</a:t>
            </a:r>
          </a:p>
          <a:p>
            <a:pPr lvl="1"/>
            <a:r>
              <a:rPr lang="fr-BE" dirty="0" err="1" smtClean="0"/>
              <a:t>resp_theme_xxx</a:t>
            </a:r>
            <a:r>
              <a:rPr lang="fr-BE" dirty="0" smtClean="0"/>
              <a:t> : Responsable de Thème</a:t>
            </a:r>
          </a:p>
          <a:p>
            <a:pPr lvl="1"/>
            <a:r>
              <a:rPr lang="fr-BE" dirty="0" err="1" smtClean="0"/>
              <a:t>relecteur_xxx</a:t>
            </a:r>
            <a:r>
              <a:rPr lang="fr-BE" dirty="0" smtClean="0"/>
              <a:t> : relecteur final</a:t>
            </a:r>
          </a:p>
          <a:p>
            <a:pPr lvl="1"/>
            <a:r>
              <a:rPr lang="fr-BE" dirty="0" err="1" smtClean="0"/>
              <a:t>ed_chef_xxx</a:t>
            </a:r>
            <a:r>
              <a:rPr lang="fr-BE" dirty="0" smtClean="0"/>
              <a:t> : éditeur en chef</a:t>
            </a:r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11439886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Déclencher un workflow de publication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725" y="1052736"/>
            <a:ext cx="7920038" cy="4706714"/>
          </a:xfrm>
        </p:spPr>
        <p:txBody>
          <a:bodyPr/>
          <a:lstStyle/>
          <a:p>
            <a:r>
              <a:rPr lang="fr-BE" dirty="0" smtClean="0"/>
              <a:t>Utilisateur « </a:t>
            </a:r>
            <a:r>
              <a:rPr lang="fr-BE" dirty="0" err="1" smtClean="0"/>
              <a:t>contrib_xxx</a:t>
            </a:r>
            <a:r>
              <a:rPr lang="fr-BE" dirty="0" smtClean="0"/>
              <a:t> » ou « </a:t>
            </a:r>
            <a:r>
              <a:rPr lang="fr-BE" dirty="0" err="1" smtClean="0"/>
              <a:t>resp_theme_xxx</a:t>
            </a:r>
            <a:r>
              <a:rPr lang="fr-BE" dirty="0" smtClean="0"/>
              <a:t> » ou « </a:t>
            </a:r>
            <a:r>
              <a:rPr lang="fr-BE" dirty="0" err="1" smtClean="0"/>
              <a:t>ed_chef_xxx</a:t>
            </a:r>
            <a:r>
              <a:rPr lang="fr-BE" dirty="0" smtClean="0"/>
              <a:t> »</a:t>
            </a:r>
          </a:p>
          <a:p>
            <a:r>
              <a:rPr lang="fr-BE" dirty="0" smtClean="0"/>
              <a:t>Par le menu « Publication »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r>
              <a:rPr lang="fr-BE" dirty="0" smtClean="0"/>
              <a:t>Par le bouton droit sur une page ou un contenu</a:t>
            </a:r>
          </a:p>
          <a:p>
            <a:endParaRPr lang="fr-BE" dirty="0" smtClean="0"/>
          </a:p>
          <a:p>
            <a:endParaRPr lang="fr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22383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40671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4240" y="3933056"/>
            <a:ext cx="62484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76820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Dialogue de démarrage du workflow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" y="1852613"/>
            <a:ext cx="791527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89379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Ajouter un commentaire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790057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66068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Contrôler le contenu de la transaction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525173"/>
            <a:ext cx="9144000" cy="248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78231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Hands 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Identifiez vous en </a:t>
            </a:r>
            <a:r>
              <a:rPr lang="fr-BE" dirty="0" err="1" smtClean="0"/>
              <a:t>contrib_xxx</a:t>
            </a:r>
            <a:endParaRPr lang="fr-BE" dirty="0" smtClean="0"/>
          </a:p>
          <a:p>
            <a:r>
              <a:rPr lang="fr-BE" dirty="0" smtClean="0"/>
              <a:t>Créez un contenu dans votre page</a:t>
            </a:r>
          </a:p>
          <a:p>
            <a:r>
              <a:rPr lang="fr-BE" dirty="0" smtClean="0"/>
              <a:t>Demandez-en la publication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7312941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Notifications par email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 chaque étape de workflow, des notifications par email sont envoyées.</a:t>
            </a:r>
          </a:p>
          <a:p>
            <a:endParaRPr lang="fr-BE" dirty="0"/>
          </a:p>
          <a:p>
            <a:endParaRPr lang="fr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4463"/>
            <a:ext cx="91821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47771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Suivant celui qui crée le workflow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Si le WF est initié par un simple contributeur, la première étape de validation par le responsable de thème est active</a:t>
            </a:r>
          </a:p>
          <a:p>
            <a:r>
              <a:rPr lang="fr-BE" dirty="0" smtClean="0"/>
              <a:t>Si l’initiateur du WF a la permission « responsable de thème » (ce qui est aussi le cas de l’éditeur en chef), le WF saute la validation du responsable de thème.</a:t>
            </a:r>
          </a:p>
          <a:p>
            <a:pPr lvl="1"/>
            <a:r>
              <a:rPr lang="fr-BE" dirty="0" smtClean="0"/>
              <a:t>Le WF2 passe directement à la relecture finale</a:t>
            </a:r>
          </a:p>
          <a:p>
            <a:pPr lvl="1"/>
            <a:r>
              <a:rPr lang="fr-BE" dirty="0" smtClean="0"/>
              <a:t>Le WF3 passe à la relecture juridique</a:t>
            </a:r>
          </a:p>
        </p:txBody>
      </p:sp>
    </p:spTree>
    <p:extLst>
      <p:ext uri="{BB962C8B-B14F-4D97-AF65-F5344CB8AC3E}">
        <p14:creationId xmlns:p14="http://schemas.microsoft.com/office/powerpoint/2010/main" xmlns="" val="18264331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tableau de bord des </a:t>
            </a:r>
            <a:r>
              <a:rPr lang="fr-BE" dirty="0" err="1" smtClean="0"/>
              <a:t>workflows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Le tableau de bord des </a:t>
            </a:r>
            <a:r>
              <a:rPr lang="fr-BE" dirty="0" err="1" smtClean="0"/>
              <a:t>workflows</a:t>
            </a:r>
            <a:r>
              <a:rPr lang="fr-BE" dirty="0" smtClean="0"/>
              <a:t> est la boite de tâches de l’utilisateur</a:t>
            </a:r>
          </a:p>
          <a:p>
            <a:r>
              <a:rPr lang="fr-BE" dirty="0" smtClean="0"/>
              <a:t>Il est accessible par clic sur le bouton Workflow depuis le mode édition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4134" y="2879215"/>
            <a:ext cx="3078626" cy="124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7272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édition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Table des matière dans le volet de gauche</a:t>
            </a:r>
          </a:p>
          <a:p>
            <a:r>
              <a:rPr lang="fr-BE" dirty="0" smtClean="0"/>
              <a:t>Cliquer deux fois pour éditer</a:t>
            </a:r>
          </a:p>
          <a:p>
            <a:r>
              <a:rPr lang="fr-BE" dirty="0" smtClean="0"/>
              <a:t>Déplacement par drag &amp; drop</a:t>
            </a:r>
          </a:p>
          <a:p>
            <a:r>
              <a:rPr lang="fr-BE" dirty="0" smtClean="0"/>
              <a:t>Copier-coller depuis Word</a:t>
            </a:r>
          </a:p>
          <a:p>
            <a:r>
              <a:rPr lang="fr-BE" dirty="0" smtClean="0"/>
              <a:t>Interface intuitive</a:t>
            </a:r>
          </a:p>
        </p:txBody>
      </p:sp>
    </p:spTree>
    <p:extLst>
      <p:ext uri="{BB962C8B-B14F-4D97-AF65-F5344CB8AC3E}">
        <p14:creationId xmlns:p14="http://schemas.microsoft.com/office/powerpoint/2010/main" xmlns="" val="4019339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Tableau de bord des </a:t>
            </a:r>
            <a:r>
              <a:rPr lang="fr-BE" dirty="0" err="1" smtClean="0"/>
              <a:t>workflows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Montre toutes les tâches qui concernent l’utilisateur</a:t>
            </a:r>
          </a:p>
          <a:p>
            <a:r>
              <a:rPr lang="fr-BE" dirty="0" smtClean="0"/>
              <a:t>Permet d’interagir avec le processus</a:t>
            </a:r>
            <a:endParaRPr lang="fr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24944"/>
            <a:ext cx="76200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19064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Hands 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Se connecter en </a:t>
            </a:r>
            <a:r>
              <a:rPr lang="fr-BE" dirty="0" err="1" smtClean="0"/>
              <a:t>resp_theme_xxx</a:t>
            </a:r>
            <a:endParaRPr lang="fr-BE" dirty="0" smtClean="0"/>
          </a:p>
          <a:p>
            <a:r>
              <a:rPr lang="fr-BE" dirty="0" smtClean="0"/>
              <a:t>Afficher le tableau de bord des </a:t>
            </a:r>
            <a:r>
              <a:rPr lang="fr-BE" dirty="0" err="1" smtClean="0"/>
              <a:t>workflows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33252152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Première revue de contenu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Aperçu pour contrôler le contenu à publier</a:t>
            </a:r>
          </a:p>
          <a:p>
            <a:endParaRPr lang="fr-BE" dirty="0"/>
          </a:p>
          <a:p>
            <a:endParaRPr lang="fr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2214563"/>
            <a:ext cx="82105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81823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Première revue de contenu : contrôler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Comparer : vis-à-vis du contenu et de sa version précédente</a:t>
            </a:r>
          </a:p>
          <a:p>
            <a:r>
              <a:rPr lang="fr-BE" dirty="0" err="1" smtClean="0"/>
              <a:t>Review</a:t>
            </a:r>
            <a:r>
              <a:rPr lang="fr-BE" dirty="0" smtClean="0"/>
              <a:t> content : Accès aux données du contenu à publier</a:t>
            </a:r>
            <a:endParaRPr lang="fr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994373"/>
            <a:ext cx="61817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10903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Placer un commentaire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Objectif informer les intervenants suivants</a:t>
            </a:r>
            <a:endParaRPr lang="fr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076450"/>
            <a:ext cx="64579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42951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Hands 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Contrôler le contenu dont la publication est demandée</a:t>
            </a:r>
          </a:p>
          <a:p>
            <a:r>
              <a:rPr lang="fr-BE" dirty="0" smtClean="0"/>
              <a:t>Ajouter un commentaire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15765838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Prendre action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Rejeter la demande</a:t>
            </a:r>
          </a:p>
          <a:p>
            <a:r>
              <a:rPr lang="fr-BE" dirty="0" smtClean="0"/>
              <a:t>Demander une correction au précédent</a:t>
            </a:r>
          </a:p>
          <a:p>
            <a:r>
              <a:rPr lang="fr-BE" dirty="0" smtClean="0"/>
              <a:t>Valider et passer au suivant</a:t>
            </a:r>
          </a:p>
          <a:p>
            <a:r>
              <a:rPr lang="fr-BE" dirty="0" smtClean="0"/>
              <a:t>Corriger soi-même</a:t>
            </a:r>
          </a:p>
          <a:p>
            <a:r>
              <a:rPr lang="fr-BE" dirty="0" smtClean="0"/>
              <a:t>Annuler et y revenir plus tard</a:t>
            </a:r>
            <a:endParaRPr lang="fr-B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39827"/>
            <a:ext cx="76200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46318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Corriger soi-même : Correction rapide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En temps normal le contenu est verrouillé par le Workflow et donc non modifiable</a:t>
            </a:r>
          </a:p>
          <a:p>
            <a:r>
              <a:rPr lang="fr-BE" dirty="0" smtClean="0"/>
              <a:t>La correction rapide déverrouille le contenu afin de permettre sa correction par l’intervenant courant du workflow</a:t>
            </a:r>
          </a:p>
          <a:p>
            <a:r>
              <a:rPr lang="fr-BE" dirty="0" smtClean="0"/>
              <a:t>Une fois la correction validée, le workflow reprend son chemin</a:t>
            </a:r>
          </a:p>
          <a:p>
            <a:r>
              <a:rPr lang="fr-BE" dirty="0" smtClean="0"/>
              <a:t>Il est possible d’associer un commentaire lors de la correction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6781474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Correction rapide – comment faire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Cilquer</a:t>
            </a:r>
            <a:r>
              <a:rPr lang="fr-BE" dirty="0" smtClean="0"/>
              <a:t> sur « Correction rapide »</a:t>
            </a:r>
          </a:p>
          <a:p>
            <a:r>
              <a:rPr lang="fr-BE" dirty="0" smtClean="0"/>
              <a:t>Une nouvelle tâche « Edition » apparaît pour le contenu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r>
              <a:rPr lang="fr-BE" dirty="0" err="1" smtClean="0"/>
              <a:t>Cliiquer</a:t>
            </a:r>
            <a:r>
              <a:rPr lang="fr-BE" dirty="0" smtClean="0"/>
              <a:t> sur ce bouton « Edition »</a:t>
            </a:r>
            <a:endParaRPr lang="fr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8" y="2714625"/>
            <a:ext cx="76295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19743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Correction rapide - suite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Activer l’onglet « Publication infos »</a:t>
            </a:r>
          </a:p>
          <a:p>
            <a:r>
              <a:rPr lang="fr-BE" dirty="0" smtClean="0"/>
              <a:t>Déplier l’élément à corriger</a:t>
            </a:r>
          </a:p>
          <a:p>
            <a:r>
              <a:rPr lang="fr-BE" dirty="0" smtClean="0"/>
              <a:t>Cliquer sur </a:t>
            </a:r>
            <a:r>
              <a:rPr lang="fr-BE" dirty="0" err="1" smtClean="0"/>
              <a:t>Review</a:t>
            </a:r>
            <a:r>
              <a:rPr lang="fr-BE" dirty="0" smtClean="0"/>
              <a:t> Content</a:t>
            </a:r>
            <a:endParaRPr lang="fr-B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438" y="2780928"/>
            <a:ext cx="74771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334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utilisateurs </a:t>
            </a:r>
            <a:r>
              <a:rPr lang="fr-BE" dirty="0" smtClean="0"/>
              <a:t>finaux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Moteur de recherche plus intuitif</a:t>
            </a:r>
          </a:p>
          <a:p>
            <a:r>
              <a:rPr lang="fr-BE" dirty="0" smtClean="0"/>
              <a:t>Impression améliorée</a:t>
            </a:r>
          </a:p>
          <a:p>
            <a:r>
              <a:rPr lang="fr-BE" dirty="0" smtClean="0"/>
              <a:t>Look amélioré</a:t>
            </a:r>
          </a:p>
          <a:p>
            <a:r>
              <a:rPr lang="fr-BE" dirty="0" smtClean="0"/>
              <a:t>Raccourci vers le haut de page</a:t>
            </a:r>
          </a:p>
          <a:p>
            <a:r>
              <a:rPr lang="fr-BE" dirty="0" err="1" smtClean="0"/>
              <a:t>Etc</a:t>
            </a:r>
            <a:r>
              <a:rPr lang="fr-BE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4019339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Correction rapide – éditer le contenu et sauver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114425"/>
            <a:ext cx="566737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82855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Correction rapide – finaliser le correction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Ajouter au besoin un commentaire</a:t>
            </a:r>
          </a:p>
          <a:p>
            <a:r>
              <a:rPr lang="fr-BE" dirty="0" smtClean="0"/>
              <a:t>Cliquer sur Edition terminée</a:t>
            </a:r>
            <a:endParaRPr lang="fr-B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70964"/>
            <a:ext cx="6840760" cy="447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67482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Correction rapide – C’est fini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Le workflow est à nouveau au stade de la première revue de contenu</a:t>
            </a:r>
            <a:endParaRPr lang="fr-B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3" y="2509838"/>
            <a:ext cx="76104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17426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Hands 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Effectuez une correction rapide …</a:t>
            </a:r>
          </a:p>
          <a:p>
            <a:r>
              <a:rPr lang="fr-BE" dirty="0" smtClean="0"/>
              <a:t>Avancez à la revue finale de contenu</a:t>
            </a:r>
          </a:p>
          <a:p>
            <a:r>
              <a:rPr lang="fr-BE" dirty="0" smtClean="0"/>
              <a:t>Connectez vous en </a:t>
            </a:r>
            <a:r>
              <a:rPr lang="fr-BE" dirty="0" err="1" smtClean="0"/>
              <a:t>relecteur_xxx</a:t>
            </a:r>
            <a:endParaRPr lang="fr-BE" dirty="0" smtClean="0"/>
          </a:p>
          <a:p>
            <a:r>
              <a:rPr lang="fr-BE" dirty="0" smtClean="0"/>
              <a:t>Effectuez la revue finale de contenu</a:t>
            </a:r>
          </a:p>
          <a:p>
            <a:r>
              <a:rPr lang="fr-BE" dirty="0" smtClean="0"/>
              <a:t>Publiez la modification</a:t>
            </a:r>
          </a:p>
          <a:p>
            <a:r>
              <a:rPr lang="fr-BE" dirty="0" smtClean="0"/>
              <a:t>Déconnectez vous</a:t>
            </a:r>
          </a:p>
          <a:p>
            <a:r>
              <a:rPr lang="fr-BE" dirty="0" smtClean="0"/>
              <a:t>Constatez en live que le contenu est en ligne …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116205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Accéder au mode édition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Par la page </a:t>
            </a:r>
            <a:r>
              <a:rPr lang="fr-BE" dirty="0" err="1" smtClean="0"/>
              <a:t>start</a:t>
            </a:r>
            <a:r>
              <a:rPr lang="fr-BE" dirty="0" smtClean="0"/>
              <a:t> : http://&lt;server&gt;/start</a:t>
            </a:r>
          </a:p>
          <a:p>
            <a:pPr lvl="1"/>
            <a:r>
              <a:rPr lang="fr-BE" dirty="0" smtClean="0"/>
              <a:t>Authentification automatique</a:t>
            </a:r>
          </a:p>
          <a:p>
            <a:pPr lvl="1"/>
            <a:r>
              <a:rPr lang="fr-BE" dirty="0" smtClean="0"/>
              <a:t>De là accès au mode édition et live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Par la page d’accueil : http://&lt;server&gt;</a:t>
            </a:r>
          </a:p>
          <a:p>
            <a:pPr lvl="1"/>
            <a:endParaRPr lang="fr-B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9988" y="3200400"/>
            <a:ext cx="172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35326"/>
            <a:ext cx="32766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6971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PT_DGT2_1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84" charset="0"/>
          </a:defRPr>
        </a:defPPr>
      </a:lstStyle>
    </a:ln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T_DGT2_1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84" charset="0"/>
          </a:defRPr>
        </a:defPPr>
      </a:lstStyle>
    </a:ln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ouvelle présentation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0.xml><?xml version="1.0" encoding="utf-8"?>
<a:themeOverride xmlns:a="http://schemas.openxmlformats.org/drawingml/2006/main">
  <a:clrScheme name="Nouvelle présentation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1.xml><?xml version="1.0" encoding="utf-8"?>
<a:themeOverride xmlns:a="http://schemas.openxmlformats.org/drawingml/2006/main">
  <a:clrScheme name="Nouvelle présentation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2.xml><?xml version="1.0" encoding="utf-8"?>
<a:themeOverride xmlns:a="http://schemas.openxmlformats.org/drawingml/2006/main">
  <a:clrScheme name="Nouvelle présentation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3.xml><?xml version="1.0" encoding="utf-8"?>
<a:themeOverride xmlns:a="http://schemas.openxmlformats.org/drawingml/2006/main">
  <a:clrScheme name="Nouvelle présentation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4.xml><?xml version="1.0" encoding="utf-8"?>
<a:themeOverride xmlns:a="http://schemas.openxmlformats.org/drawingml/2006/main">
  <a:clrScheme name="Nouvelle présentation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5.xml><?xml version="1.0" encoding="utf-8"?>
<a:themeOverride xmlns:a="http://schemas.openxmlformats.org/drawingml/2006/main">
  <a:clrScheme name="Nouvelle présentation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6.xml><?xml version="1.0" encoding="utf-8"?>
<a:themeOverride xmlns:a="http://schemas.openxmlformats.org/drawingml/2006/main">
  <a:clrScheme name="Nouvelle présentation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7.xml><?xml version="1.0" encoding="utf-8"?>
<a:themeOverride xmlns:a="http://schemas.openxmlformats.org/drawingml/2006/main">
  <a:clrScheme name="Nouvelle présentation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8.xml><?xml version="1.0" encoding="utf-8"?>
<a:themeOverride xmlns:a="http://schemas.openxmlformats.org/drawingml/2006/main">
  <a:clrScheme name="Nouvelle présentation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9.xml><?xml version="1.0" encoding="utf-8"?>
<a:themeOverride xmlns:a="http://schemas.openxmlformats.org/drawingml/2006/main">
  <a:clrScheme name="Nouvelle présentation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2.xml><?xml version="1.0" encoding="utf-8"?>
<a:themeOverride xmlns:a="http://schemas.openxmlformats.org/drawingml/2006/main">
  <a:clrScheme name="Nouvelle présentation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20.xml><?xml version="1.0" encoding="utf-8"?>
<a:themeOverride xmlns:a="http://schemas.openxmlformats.org/drawingml/2006/main">
  <a:clrScheme name="Nouvelle présentation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21.xml><?xml version="1.0" encoding="utf-8"?>
<a:themeOverride xmlns:a="http://schemas.openxmlformats.org/drawingml/2006/main">
  <a:clrScheme name="Nouvelle présentation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3.xml><?xml version="1.0" encoding="utf-8"?>
<a:themeOverride xmlns:a="http://schemas.openxmlformats.org/drawingml/2006/main">
  <a:clrScheme name="Nouvelle présentation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4.xml><?xml version="1.0" encoding="utf-8"?>
<a:themeOverride xmlns:a="http://schemas.openxmlformats.org/drawingml/2006/main">
  <a:clrScheme name="Nouvelle présentation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5.xml><?xml version="1.0" encoding="utf-8"?>
<a:themeOverride xmlns:a="http://schemas.openxmlformats.org/drawingml/2006/main">
  <a:clrScheme name="Nouvelle présentation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6.xml><?xml version="1.0" encoding="utf-8"?>
<a:themeOverride xmlns:a="http://schemas.openxmlformats.org/drawingml/2006/main">
  <a:clrScheme name="Nouvelle présentation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7.xml><?xml version="1.0" encoding="utf-8"?>
<a:themeOverride xmlns:a="http://schemas.openxmlformats.org/drawingml/2006/main">
  <a:clrScheme name="Nouvelle présentation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8.xml><?xml version="1.0" encoding="utf-8"?>
<a:themeOverride xmlns:a="http://schemas.openxmlformats.org/drawingml/2006/main">
  <a:clrScheme name="Nouvelle présentation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9.xml><?xml version="1.0" encoding="utf-8"?>
<a:themeOverride xmlns:a="http://schemas.openxmlformats.org/drawingml/2006/main">
  <a:clrScheme name="Nouvelle présentation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</TotalTime>
  <Words>2028</Words>
  <Application>Microsoft Office PowerPoint</Application>
  <PresentationFormat>Affichage à l'écran (4:3)</PresentationFormat>
  <Paragraphs>366</Paragraphs>
  <Slides>83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83</vt:i4>
      </vt:variant>
    </vt:vector>
  </HeadingPairs>
  <TitlesOfParts>
    <vt:vector size="85" baseType="lpstr">
      <vt:lpstr>PPT_DGT2_1</vt:lpstr>
      <vt:lpstr>1_PPT_DGT2_1</vt:lpstr>
      <vt:lpstr>Formation Edimestres (Jahia 7.x)</vt:lpstr>
      <vt:lpstr>mode édition</vt:lpstr>
      <vt:lpstr>workflows</vt:lpstr>
      <vt:lpstr>notifications</vt:lpstr>
      <vt:lpstr>tableau de bord</vt:lpstr>
      <vt:lpstr>modes</vt:lpstr>
      <vt:lpstr>édition</vt:lpstr>
      <vt:lpstr>utilisateurs finaux</vt:lpstr>
      <vt:lpstr>Accéder au mode édition</vt:lpstr>
      <vt:lpstr>    </vt:lpstr>
      <vt:lpstr>    </vt:lpstr>
      <vt:lpstr>Principaux modes</vt:lpstr>
      <vt:lpstr>Mode « en ligne » ou « live »</vt:lpstr>
      <vt:lpstr>Mode « édition »</vt:lpstr>
      <vt:lpstr>Changements de modes </vt:lpstr>
      <vt:lpstr>Hands on !</vt:lpstr>
      <vt:lpstr>Navigation en édition</vt:lpstr>
      <vt:lpstr>Bouton droit – menu contextuel</vt:lpstr>
      <vt:lpstr>Bouton droit - exemples</vt:lpstr>
      <vt:lpstr>Création et modification de contenu</vt:lpstr>
      <vt:lpstr>Créer une page</vt:lpstr>
      <vt:lpstr>Dans quel menu ?</vt:lpstr>
      <vt:lpstr>Publier la page</vt:lpstr>
      <vt:lpstr>Gestionnaire de publication</vt:lpstr>
      <vt:lpstr>Hands-on !!!</vt:lpstr>
      <vt:lpstr>Création de contenu</vt:lpstr>
      <vt:lpstr>Hands-on !!!</vt:lpstr>
      <vt:lpstr>Accès à l’édition d’un contenu</vt:lpstr>
      <vt:lpstr>Mettre en évidence les changements</vt:lpstr>
      <vt:lpstr>Comparer avec la version publiée</vt:lpstr>
      <vt:lpstr>Publication planifiée</vt:lpstr>
      <vt:lpstr>Gérer les droits d’accès en lecture</vt:lpstr>
      <vt:lpstr>Edition des rôles publics</vt:lpstr>
      <vt:lpstr>Prévisualisation personnalisée</vt:lpstr>
      <vt:lpstr>Hands-on !!!</vt:lpstr>
      <vt:lpstr>Dépublier un contenu</vt:lpstr>
      <vt:lpstr>Espace documentaire</vt:lpstr>
      <vt:lpstr>Accéder au gestionnaire de documents</vt:lpstr>
      <vt:lpstr>Gestionnaire de documents</vt:lpstr>
      <vt:lpstr>Créer un répertoire</vt:lpstr>
      <vt:lpstr>Déposer un fichier</vt:lpstr>
      <vt:lpstr>Métadonnées</vt:lpstr>
      <vt:lpstr>Dépôt en masse</vt:lpstr>
      <vt:lpstr>Hands on !!!</vt:lpstr>
      <vt:lpstr>Liens vers des documents dans une page</vt:lpstr>
      <vt:lpstr>Liens vers des documents dans une page</vt:lpstr>
      <vt:lpstr>Liens vers les documents</vt:lpstr>
      <vt:lpstr>Hands-on !!!</vt:lpstr>
      <vt:lpstr>Workflow</vt:lpstr>
      <vt:lpstr>Variantes de workflows de publication</vt:lpstr>
      <vt:lpstr>Graphe du workflow une étape de validation (SPW)</vt:lpstr>
      <vt:lpstr>Graphe workflow deux étapes de validation (SPW)</vt:lpstr>
      <vt:lpstr>Graphe workflow à 3 étapes de validation (SPW)</vt:lpstr>
      <vt:lpstr>Intervenant du WF2</vt:lpstr>
      <vt:lpstr>Note sur le responsable de thème</vt:lpstr>
      <vt:lpstr>Configuration du workflow</vt:lpstr>
      <vt:lpstr>Hands on</vt:lpstr>
      <vt:lpstr>Configuration des rôles</vt:lpstr>
      <vt:lpstr>Configuration des rôles</vt:lpstr>
      <vt:lpstr>Ajouter des utilisateur</vt:lpstr>
      <vt:lpstr>Hands on</vt:lpstr>
      <vt:lpstr>Déclencher un workflow de publication</vt:lpstr>
      <vt:lpstr>Dialogue de démarrage du workflow</vt:lpstr>
      <vt:lpstr>Ajouter un commentaire</vt:lpstr>
      <vt:lpstr>Contrôler le contenu de la transaction</vt:lpstr>
      <vt:lpstr>Hands on</vt:lpstr>
      <vt:lpstr>Notifications par email</vt:lpstr>
      <vt:lpstr>Suivant celui qui crée le workflow</vt:lpstr>
      <vt:lpstr>tableau de bord des workflows</vt:lpstr>
      <vt:lpstr>Tableau de bord des workflows</vt:lpstr>
      <vt:lpstr>Hands on</vt:lpstr>
      <vt:lpstr>Première revue de contenu</vt:lpstr>
      <vt:lpstr>Première revue de contenu : contrôler</vt:lpstr>
      <vt:lpstr>Placer un commentaire</vt:lpstr>
      <vt:lpstr>Hands on</vt:lpstr>
      <vt:lpstr>Prendre action</vt:lpstr>
      <vt:lpstr>Corriger soi-même : Correction rapide</vt:lpstr>
      <vt:lpstr>Correction rapide – comment faire</vt:lpstr>
      <vt:lpstr>Correction rapide - suite</vt:lpstr>
      <vt:lpstr>Correction rapide – éditer le contenu et sauver</vt:lpstr>
      <vt:lpstr>Correction rapide – finaliser le correction</vt:lpstr>
      <vt:lpstr>Correction rapide – C’est fini</vt:lpstr>
      <vt:lpstr>Hands 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Edimestres e-RH 6.6</dc:title>
  <dc:creator>de Terwangne Bernard</dc:creator>
  <cp:lastModifiedBy>Xavier Debehogne</cp:lastModifiedBy>
  <cp:revision>186</cp:revision>
  <dcterms:created xsi:type="dcterms:W3CDTF">2014-09-02T10:57:17Z</dcterms:created>
  <dcterms:modified xsi:type="dcterms:W3CDTF">2015-09-07T12:34:37Z</dcterms:modified>
</cp:coreProperties>
</file>