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14" r:id="rId1"/>
  </p:sldMasterIdLst>
  <p:notesMasterIdLst>
    <p:notesMasterId r:id="rId16"/>
  </p:notesMasterIdLst>
  <p:handoutMasterIdLst>
    <p:handoutMasterId r:id="rId17"/>
  </p:handoutMasterIdLst>
  <p:sldIdLst>
    <p:sldId id="258" r:id="rId2"/>
    <p:sldId id="272" r:id="rId3"/>
    <p:sldId id="273" r:id="rId4"/>
    <p:sldId id="280" r:id="rId5"/>
    <p:sldId id="281" r:id="rId6"/>
    <p:sldId id="276" r:id="rId7"/>
    <p:sldId id="277" r:id="rId8"/>
    <p:sldId id="278" r:id="rId9"/>
    <p:sldId id="275" r:id="rId10"/>
    <p:sldId id="260" r:id="rId11"/>
    <p:sldId id="261" r:id="rId12"/>
    <p:sldId id="262" r:id="rId13"/>
    <p:sldId id="270" r:id="rId14"/>
    <p:sldId id="279" r:id="rId15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Geneva" pitchFamily="6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Geneva" pitchFamily="6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Geneva" pitchFamily="6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Geneva" pitchFamily="6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Geneva" pitchFamily="6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Geneva" pitchFamily="6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Geneva" pitchFamily="6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Geneva" pitchFamily="6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Geneva" pitchFamily="6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A50021"/>
    <a:srgbClr val="FFFF99"/>
    <a:srgbClr val="FFCC66"/>
    <a:srgbClr val="FF8001"/>
    <a:srgbClr val="CC6600"/>
    <a:srgbClr val="B83D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67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3346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8C48D9E-3EDC-4569-8EC3-AA0422E72D0F}" type="datetime1">
              <a:rPr lang="fr-FR"/>
              <a:pPr>
                <a:defRPr/>
              </a:pPr>
              <a:t>27/03/2023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59C5E8C-2D4E-47E7-89EB-C12E665F3B4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74A4636-9CD9-499D-8B24-C0F9BF573DE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84" charset="0"/>
        <a:ea typeface="Geneva" pitchFamily="96" charset="-128"/>
        <a:cs typeface="Geneva" pitchFamily="9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84" charset="0"/>
        <a:ea typeface="Geneva" pitchFamily="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84" charset="0"/>
        <a:ea typeface="Geneva" pitchFamily="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84" charset="0"/>
        <a:ea typeface="Geneva" pitchFamily="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84" charset="0"/>
        <a:ea typeface="Geneva" pitchFamily="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C0B23A-96EC-4233-971C-B6FA84A86E49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8" charset="0"/>
              <a:ea typeface="Geneva" pitchFamily="6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 descr="spw_f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57712" cy="2880000"/>
          </a:xfrm>
          <a:prstGeom prst="rect">
            <a:avLst/>
          </a:prstGeom>
        </p:spPr>
      </p:pic>
      <p:sp>
        <p:nvSpPr>
          <p:cNvPr id="36" name="Rectangle 35"/>
          <p:cNvSpPr/>
          <p:nvPr userDrawn="1"/>
        </p:nvSpPr>
        <p:spPr>
          <a:xfrm>
            <a:off x="0" y="5664000"/>
            <a:ext cx="2160000" cy="1200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62364" y="3840000"/>
            <a:ext cx="7060578" cy="2059200"/>
          </a:xfrm>
        </p:spPr>
        <p:txBody>
          <a:bodyPr anchor="t">
            <a:normAutofit/>
          </a:bodyPr>
          <a:lstStyle>
            <a:lvl1pPr algn="l">
              <a:defRPr sz="3000" b="1">
                <a:solidFill>
                  <a:srgbClr val="E2BC3C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422942" y="612735"/>
            <a:ext cx="721058" cy="1200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194397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706071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4540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773150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632273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54302" y="1200151"/>
            <a:ext cx="3741498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3774102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733625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901041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04EB6A17-D7A4-3049-9C0B-80302430D2B0}" type="datetimeFigureOut">
              <a:rPr lang="fr-FR" smtClean="0"/>
              <a:t>27/03/2023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2E794143-8163-F543-A4DC-FC997488DC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9189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04EB6A17-D7A4-3049-9C0B-80302430D2B0}" type="datetimeFigureOut">
              <a:rPr lang="fr-FR" smtClean="0"/>
              <a:t>27/03/2023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2E794143-8163-F543-A4DC-FC997488DC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3313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04EB6A17-D7A4-3049-9C0B-80302430D2B0}" type="datetimeFigureOut">
              <a:rPr lang="fr-FR" smtClean="0"/>
              <a:t>27/03/2023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2E794143-8163-F543-A4DC-FC997488DC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8357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43115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54182" y="274639"/>
            <a:ext cx="78681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54182" y="1600201"/>
            <a:ext cx="7868120" cy="4303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7" name="Image 6" descr="spw_fr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4000"/>
            <a:ext cx="2024048" cy="1200000"/>
          </a:xfrm>
          <a:prstGeom prst="rect">
            <a:avLst/>
          </a:prstGeom>
        </p:spPr>
      </p:pic>
      <p:sp>
        <p:nvSpPr>
          <p:cNvPr id="8" name="Espace réservé de la date 3"/>
          <p:cNvSpPr txBox="1">
            <a:spLocks/>
          </p:cNvSpPr>
          <p:nvPr userDrawn="1"/>
        </p:nvSpPr>
        <p:spPr>
          <a:xfrm>
            <a:off x="7128000" y="288000"/>
            <a:ext cx="1800000" cy="720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4572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EB6A17-D7A4-3049-9C0B-80302430D2B0}" type="datetimeFigureOut">
              <a:rPr lang="fr-FR" sz="1200" smtClean="0">
                <a:solidFill>
                  <a:srgbClr val="898989"/>
                </a:solidFill>
              </a:rPr>
              <a:pPr/>
              <a:t>27/03/2023</a:t>
            </a:fld>
            <a:endParaRPr lang="fr-FR" sz="1200" dirty="0">
              <a:solidFill>
                <a:srgbClr val="898989"/>
              </a:solidFill>
            </a:endParaRPr>
          </a:p>
          <a:p>
            <a:fld id="{2E794143-8163-F543-A4DC-FC997488DC9F}" type="slidenum">
              <a:rPr lang="fr-FR" sz="1200" b="1" smtClean="0">
                <a:solidFill>
                  <a:srgbClr val="898989"/>
                </a:solidFill>
              </a:rPr>
              <a:pPr/>
              <a:t>‹N°›</a:t>
            </a:fld>
            <a:endParaRPr lang="fr-FR" sz="1200" b="1" dirty="0">
              <a:solidFill>
                <a:srgbClr val="898989"/>
              </a:solidFill>
            </a:endParaRPr>
          </a:p>
        </p:txBody>
      </p:sp>
      <p:sp>
        <p:nvSpPr>
          <p:cNvPr id="9" name="Rectangle 6"/>
          <p:cNvSpPr>
            <a:spLocks noChangeArrowheads="1"/>
          </p:cNvSpPr>
          <p:nvPr userDrawn="1"/>
        </p:nvSpPr>
        <p:spPr bwMode="auto">
          <a:xfrm>
            <a:off x="8856000" y="6618000"/>
            <a:ext cx="288000" cy="240000"/>
          </a:xfrm>
          <a:prstGeom prst="rect">
            <a:avLst/>
          </a:prstGeom>
          <a:solidFill>
            <a:srgbClr val="E2BC3C"/>
          </a:solidFill>
          <a:ln>
            <a:noFill/>
          </a:ln>
        </p:spPr>
        <p:txBody>
          <a:bodyPr/>
          <a:lstStyle/>
          <a:p>
            <a:endParaRPr lang="fr-FR" sz="2400" dirty="0">
              <a:solidFill>
                <a:srgbClr val="723A83"/>
              </a:solidFill>
            </a:endParaRPr>
          </a:p>
        </p:txBody>
      </p:sp>
      <p:sp>
        <p:nvSpPr>
          <p:cNvPr id="10" name="ZoneTexte 12"/>
          <p:cNvSpPr txBox="1">
            <a:spLocks noChangeArrowheads="1"/>
          </p:cNvSpPr>
          <p:nvPr userDrawn="1"/>
        </p:nvSpPr>
        <p:spPr bwMode="auto">
          <a:xfrm>
            <a:off x="0" y="6245500"/>
            <a:ext cx="8064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fr-FR" sz="1200" b="1" spc="-50" dirty="0">
                <a:solidFill>
                  <a:srgbClr val="000000"/>
                </a:solidFill>
                <a:latin typeface="Arial" charset="0"/>
                <a:cs typeface="Arial" charset="0"/>
              </a:rPr>
              <a:t>Service public de Wallonie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Arial"/>
                <a:ea typeface="ＭＳ Ｐゴシック" charset="0"/>
                <a:cs typeface="Arial"/>
              </a:rPr>
              <a:t> </a:t>
            </a:r>
            <a:r>
              <a:rPr lang="fr-FR" sz="1100" b="1" kern="1200" dirty="0">
                <a:solidFill>
                  <a:schemeClr val="tx1"/>
                </a:solidFill>
                <a:effectLst/>
                <a:latin typeface="Arial"/>
                <a:ea typeface="ＭＳ Ｐゴシック" charset="0"/>
                <a:cs typeface="Arial"/>
              </a:rPr>
              <a:t>|</a:t>
            </a:r>
            <a:r>
              <a:rPr lang="fr-FR" sz="1200" b="1" kern="1200" dirty="0">
                <a:solidFill>
                  <a:schemeClr val="tx1"/>
                </a:solidFill>
                <a:effectLst/>
                <a:latin typeface="Arial"/>
                <a:ea typeface="ＭＳ Ｐゴシック" charset="0"/>
                <a:cs typeface="Arial"/>
              </a:rPr>
              <a:t> </a:t>
            </a:r>
            <a:r>
              <a:rPr lang="fr-FR" sz="1200" b="1" kern="1200" dirty="0">
                <a:solidFill>
                  <a:srgbClr val="53595A"/>
                </a:solidFill>
                <a:effectLst/>
                <a:latin typeface="Arial"/>
                <a:ea typeface="ＭＳ Ｐゴシック" charset="0"/>
                <a:cs typeface="Arial"/>
              </a:rPr>
              <a:t>SPW </a:t>
            </a:r>
            <a:r>
              <a:rPr lang="fr-FR" sz="1200" b="1" spc="-50" dirty="0">
                <a:solidFill>
                  <a:srgbClr val="53595A"/>
                </a:solidFill>
                <a:latin typeface="Arial" charset="0"/>
                <a:cs typeface="Arial" charset="0"/>
              </a:rPr>
              <a:t>Secrétariat général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Arial"/>
                <a:ea typeface="ＭＳ Ｐゴシック" charset="0"/>
                <a:cs typeface="Arial"/>
              </a:rPr>
              <a:t> </a:t>
            </a:r>
            <a:r>
              <a:rPr lang="fr-FR" sz="1100" b="1" kern="1200" dirty="0">
                <a:solidFill>
                  <a:schemeClr val="tx1"/>
                </a:solidFill>
                <a:effectLst/>
                <a:latin typeface="Arial"/>
                <a:ea typeface="ＭＳ Ｐゴシック" charset="0"/>
                <a:cs typeface="Arial"/>
              </a:rPr>
              <a:t>|</a:t>
            </a:r>
            <a:r>
              <a:rPr lang="fr-FR" sz="1200" b="1" kern="1200" dirty="0">
                <a:solidFill>
                  <a:schemeClr val="tx1"/>
                </a:solidFill>
                <a:effectLst/>
                <a:latin typeface="Arial"/>
                <a:ea typeface="ＭＳ Ｐゴシック" charset="0"/>
                <a:cs typeface="Arial"/>
              </a:rPr>
              <a:t> </a:t>
            </a:r>
            <a:r>
              <a:rPr lang="fr-FR" sz="1200" b="1" kern="1200" dirty="0">
                <a:solidFill>
                  <a:srgbClr val="E2BC3C"/>
                </a:solidFill>
                <a:effectLst/>
                <a:latin typeface="Arial"/>
                <a:ea typeface="ＭＳ Ｐゴシック" charset="0"/>
                <a:cs typeface="Arial"/>
              </a:rPr>
              <a:t>SPW </a:t>
            </a:r>
            <a:r>
              <a:rPr lang="fr-FR" sz="1200" b="1" spc="-50" dirty="0">
                <a:solidFill>
                  <a:srgbClr val="E2BC3C"/>
                </a:solidFill>
                <a:latin typeface="Arial" charset="0"/>
                <a:cs typeface="Arial" charset="0"/>
              </a:rPr>
              <a:t>Support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3FE87FBF-52EE-B647-8D2E-E8A1328B637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280000" y="6618000"/>
            <a:ext cx="576000" cy="240000"/>
          </a:xfrm>
          <a:prstGeom prst="rect">
            <a:avLst/>
          </a:prstGeom>
          <a:solidFill>
            <a:srgbClr val="53595A"/>
          </a:solidFill>
          <a:ln>
            <a:noFill/>
          </a:ln>
        </p:spPr>
        <p:txBody>
          <a:bodyPr/>
          <a:lstStyle/>
          <a:p>
            <a:endParaRPr lang="fr-FR" sz="2400" dirty="0">
              <a:solidFill>
                <a:srgbClr val="723A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042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5" r:id="rId1"/>
    <p:sldLayoutId id="2147484216" r:id="rId2"/>
    <p:sldLayoutId id="2147484217" r:id="rId3"/>
    <p:sldLayoutId id="2147484218" r:id="rId4"/>
    <p:sldLayoutId id="2147484219" r:id="rId5"/>
    <p:sldLayoutId id="2147484220" r:id="rId6"/>
    <p:sldLayoutId id="2147484221" r:id="rId7"/>
    <p:sldLayoutId id="2147484222" r:id="rId8"/>
    <p:sldLayoutId id="2147484223" r:id="rId9"/>
    <p:sldLayoutId id="2147484224" r:id="rId10"/>
    <p:sldLayoutId id="214748422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rgbClr val="E2BC3C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1243013" y="1268413"/>
            <a:ext cx="7145337" cy="3168650"/>
          </a:xfrm>
          <a:prstGeom prst="snip2DiagRect">
            <a:avLst/>
          </a:prstGeom>
          <a:ln w="28575">
            <a:solidFill>
              <a:srgbClr val="A50021"/>
            </a:solidFill>
          </a:ln>
        </p:spPr>
        <p:txBody>
          <a:bodyPr>
            <a:normAutofit fontScale="90000"/>
          </a:bodyPr>
          <a:lstStyle/>
          <a:p>
            <a:pPr eaLnBrk="1" hangingPunct="1">
              <a:lnSpc>
                <a:spcPct val="150000"/>
              </a:lnSpc>
              <a:defRPr/>
            </a:pPr>
            <a:br>
              <a:rPr lang="fr-FR" sz="3100" cap="small" dirty="0">
                <a:solidFill>
                  <a:srgbClr val="993300"/>
                </a:solidFill>
                <a:ea typeface="Geneva" pitchFamily="64" charset="-128"/>
              </a:rPr>
            </a:br>
            <a:r>
              <a:rPr lang="fr-FR" sz="4000" cap="small" dirty="0">
                <a:solidFill>
                  <a:srgbClr val="990000"/>
                </a:solidFill>
                <a:latin typeface="Arial Rounded MT Bold" panose="020F0704030504030204" pitchFamily="34" charset="0"/>
                <a:ea typeface="Geneva" pitchFamily="64" charset="-128"/>
              </a:rPr>
              <a:t>EVALUATION</a:t>
            </a:r>
            <a:br>
              <a:rPr lang="fr-FR" sz="4000" cap="small" dirty="0">
                <a:solidFill>
                  <a:srgbClr val="990000"/>
                </a:solidFill>
                <a:latin typeface="Arial Rounded MT Bold" panose="020F0704030504030204" pitchFamily="34" charset="0"/>
                <a:ea typeface="Geneva" pitchFamily="64" charset="-128"/>
              </a:rPr>
            </a:br>
            <a:r>
              <a:rPr lang="fr-FR" sz="4000" cap="small" dirty="0">
                <a:solidFill>
                  <a:srgbClr val="990000"/>
                </a:solidFill>
                <a:latin typeface="Arial Rounded MT Bold" panose="020F0704030504030204" pitchFamily="34" charset="0"/>
                <a:ea typeface="Geneva" pitchFamily="64" charset="-128"/>
              </a:rPr>
              <a:t>Mémo à l’attention des </a:t>
            </a:r>
            <a:br>
              <a:rPr lang="fr-FR" sz="4000" cap="small" dirty="0">
                <a:solidFill>
                  <a:srgbClr val="990000"/>
                </a:solidFill>
                <a:latin typeface="Arial Rounded MT Bold" panose="020F0704030504030204" pitchFamily="34" charset="0"/>
                <a:ea typeface="Geneva" pitchFamily="64" charset="-128"/>
              </a:rPr>
            </a:br>
            <a:r>
              <a:rPr lang="fr-FR" sz="4000" cap="small" dirty="0">
                <a:solidFill>
                  <a:srgbClr val="990000"/>
                </a:solidFill>
                <a:latin typeface="Arial Rounded MT Bold" panose="020F0704030504030204" pitchFamily="34" charset="0"/>
                <a:ea typeface="Geneva" pitchFamily="64" charset="-128"/>
              </a:rPr>
              <a:t>évaluateurs</a:t>
            </a:r>
            <a:br>
              <a:rPr lang="fr-FR" sz="2800" cap="small" dirty="0">
                <a:solidFill>
                  <a:srgbClr val="C00000"/>
                </a:solidFill>
                <a:ea typeface="Geneva" pitchFamily="64" charset="-128"/>
              </a:rPr>
            </a:br>
            <a:br>
              <a:rPr lang="fr-FR" sz="2800" cap="small" dirty="0">
                <a:solidFill>
                  <a:srgbClr val="C00000"/>
                </a:solidFill>
                <a:ea typeface="Geneva" pitchFamily="64" charset="-128"/>
              </a:rPr>
            </a:br>
            <a:endParaRPr lang="fr-FR" sz="2800" cap="small" dirty="0">
              <a:solidFill>
                <a:srgbClr val="C00000"/>
              </a:solidFill>
              <a:ea typeface="Geneva" pitchFamily="64" charset="-128"/>
            </a:endParaRPr>
          </a:p>
        </p:txBody>
      </p:sp>
      <p:sp>
        <p:nvSpPr>
          <p:cNvPr id="39939" name="Espace réservé de la date 3"/>
          <p:cNvSpPr>
            <a:spLocks noGrp="1"/>
          </p:cNvSpPr>
          <p:nvPr>
            <p:ph type="dt" sz="quarter" idx="4294967295"/>
          </p:nvPr>
        </p:nvSpPr>
        <p:spPr>
          <a:xfrm>
            <a:off x="0" y="6477000"/>
            <a:ext cx="1800225" cy="179388"/>
          </a:xfrm>
          <a:prstGeom prst="rect">
            <a:avLst/>
          </a:prstGeom>
          <a:noFill/>
        </p:spPr>
        <p:txBody>
          <a:bodyPr/>
          <a:lstStyle/>
          <a:p>
            <a:r>
              <a:rPr lang="fr-FR" dirty="0"/>
              <a:t> </a:t>
            </a:r>
          </a:p>
        </p:txBody>
      </p:sp>
      <p:pic>
        <p:nvPicPr>
          <p:cNvPr id="39940" name="Picture 7" descr="http://intranet.spw.wallonie.be/opencms/export/sites/rw.intranet/fr/outils/identite_visuelle/logos/coq_spw_v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963" y="322263"/>
            <a:ext cx="576262" cy="17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716016" y="4725144"/>
            <a:ext cx="4680520" cy="1223739"/>
          </a:xfrm>
          <a:prstGeom prst="snip2DiagRect">
            <a:avLst>
              <a:gd name="adj1" fmla="val 50000"/>
              <a:gd name="adj2" fmla="val 16667"/>
            </a:avLst>
          </a:prstGeom>
          <a:noFill/>
          <a:ln w="2857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50000"/>
              </a:lnSpc>
              <a:defRPr/>
            </a:pPr>
            <a:r>
              <a:rPr lang="fr-FR" sz="1600" b="1" kern="0" cap="small" dirty="0">
                <a:latin typeface="+mj-lt"/>
                <a:cs typeface="Geneva" pitchFamily="96" charset="-128"/>
              </a:rPr>
              <a:t>Direction du Développement et de l’accompagnement du personnel</a:t>
            </a:r>
          </a:p>
        </p:txBody>
      </p:sp>
      <p:pic>
        <p:nvPicPr>
          <p:cNvPr id="39944" name="Picture 8" descr="Competenci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00" y="2348880"/>
            <a:ext cx="1849388" cy="1849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0725" y="539751"/>
            <a:ext cx="7920038" cy="440978"/>
          </a:xfrm>
        </p:spPr>
        <p:txBody>
          <a:bodyPr>
            <a:normAutofit fontScale="90000"/>
          </a:bodyPr>
          <a:lstStyle/>
          <a:p>
            <a:pPr marL="342900" indent="-342900">
              <a:buFont typeface="+mj-lt"/>
              <a:buAutoNum type="romanUcPeriod" startAt="3"/>
            </a:pPr>
            <a:r>
              <a:rPr lang="fr-FR" dirty="0">
                <a:latin typeface="Arial Rounded MT Bold" panose="020F0704030504030204" pitchFamily="34" charset="0"/>
              </a:rPr>
              <a:t>Troisième</a:t>
            </a:r>
            <a:r>
              <a:rPr lang="fr-FR" dirty="0"/>
              <a:t> partie : l’entretien d’évaluation</a:t>
            </a:r>
            <a:br>
              <a:rPr lang="fr-BE" dirty="0"/>
            </a:br>
            <a:endParaRPr lang="fr-BE" dirty="0"/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2138D201-A889-FA07-42DB-5F709073C2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850" t="37474" r="19497" b="14004"/>
          <a:stretch/>
        </p:blipFill>
        <p:spPr>
          <a:xfrm>
            <a:off x="582307" y="1124744"/>
            <a:ext cx="8064898" cy="403244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404664"/>
            <a:ext cx="7920038" cy="5616624"/>
          </a:xfrm>
        </p:spPr>
        <p:txBody>
          <a:bodyPr>
            <a:normAutofit fontScale="92500" lnSpcReduction="10000"/>
          </a:bodyPr>
          <a:lstStyle/>
          <a:p>
            <a:pPr lvl="0">
              <a:buFont typeface="+mj-lt"/>
              <a:buAutoNum type="arabicPeriod" startAt="4"/>
            </a:pPr>
            <a:r>
              <a:rPr lang="fr-FR" sz="1800" b="1" u="sng" dirty="0"/>
              <a:t>Comment se passe l’entretien d’évaluation ?</a:t>
            </a:r>
            <a:endParaRPr lang="fr-BE" sz="1800" b="1" dirty="0"/>
          </a:p>
          <a:p>
            <a:pPr>
              <a:buNone/>
            </a:pPr>
            <a:endParaRPr lang="fr-BE" sz="800" b="1" dirty="0"/>
          </a:p>
          <a:p>
            <a:pPr lvl="0"/>
            <a:r>
              <a:rPr lang="fr-FR" sz="1700" b="1" i="1" dirty="0"/>
              <a:t>J-15 Préparation de l'entretien</a:t>
            </a:r>
            <a:endParaRPr lang="fr-BE" sz="1700" b="1" dirty="0"/>
          </a:p>
          <a:p>
            <a:pPr marL="628650" lvl="0">
              <a:buFont typeface="Symbol" pitchFamily="18" charset="2"/>
              <a:buChar char="~"/>
            </a:pPr>
            <a:r>
              <a:rPr lang="fr-FR" sz="1700" b="0" dirty="0"/>
              <a:t>Communiquer la date de l'évaluation à l'agent</a:t>
            </a:r>
            <a:endParaRPr lang="fr-BE" sz="1700" b="0" dirty="0"/>
          </a:p>
          <a:p>
            <a:pPr marL="628650" lvl="0">
              <a:buFont typeface="Symbol" pitchFamily="18" charset="2"/>
              <a:buChar char="~"/>
            </a:pPr>
            <a:r>
              <a:rPr lang="fr-FR" sz="1700" b="0" dirty="0"/>
              <a:t>Transmettre une copie du dernier entretien de planification établi afin de permettre à l'agent de préparer l'entretien et de s'auto-évaluer</a:t>
            </a:r>
            <a:endParaRPr lang="fr-BE" sz="1700" b="0" dirty="0"/>
          </a:p>
          <a:p>
            <a:pPr marL="628650" lvl="0">
              <a:buFont typeface="Symbol" pitchFamily="18" charset="2"/>
              <a:buChar char="~"/>
            </a:pPr>
            <a:r>
              <a:rPr lang="fr-FR" sz="1700" b="0" dirty="0"/>
              <a:t>Communiquer les buts de l'entretien</a:t>
            </a:r>
            <a:endParaRPr lang="fr-BE" sz="1700" b="0" dirty="0"/>
          </a:p>
          <a:p>
            <a:pPr>
              <a:buNone/>
            </a:pPr>
            <a:endParaRPr lang="fr-BE" sz="1700" b="0" dirty="0"/>
          </a:p>
          <a:p>
            <a:pPr lvl="0"/>
            <a:r>
              <a:rPr lang="fr-FR" sz="1700" b="1" i="1" dirty="0"/>
              <a:t>Accueil de l'agent </a:t>
            </a:r>
            <a:endParaRPr lang="fr-BE" sz="1700" b="1" dirty="0"/>
          </a:p>
          <a:p>
            <a:pPr marL="628650" lvl="0">
              <a:buFont typeface="Symbol" pitchFamily="18" charset="2"/>
              <a:buChar char="~"/>
            </a:pPr>
            <a:r>
              <a:rPr lang="fr-FR" sz="1700" b="0" dirty="0"/>
              <a:t>Rappeler les objectifs de l'évaluation et ses conséquences</a:t>
            </a:r>
            <a:endParaRPr lang="fr-BE" sz="1700" b="0" dirty="0"/>
          </a:p>
          <a:p>
            <a:pPr marL="628650" lvl="0">
              <a:buFont typeface="Symbol" pitchFamily="18" charset="2"/>
              <a:buChar char="~"/>
            </a:pPr>
            <a:r>
              <a:rPr lang="fr-FR" sz="1700" b="0" dirty="0"/>
              <a:t>Expliquer le déroulement de l'entretien</a:t>
            </a:r>
            <a:endParaRPr lang="fr-BE" sz="1700" b="0" dirty="0"/>
          </a:p>
          <a:p>
            <a:pPr>
              <a:buNone/>
            </a:pPr>
            <a:endParaRPr lang="fr-BE" sz="1700" b="0" dirty="0"/>
          </a:p>
          <a:p>
            <a:pPr lvl="0"/>
            <a:r>
              <a:rPr lang="fr-FR" sz="1700" b="1" i="1" dirty="0"/>
              <a:t>Entretien</a:t>
            </a:r>
            <a:endParaRPr lang="fr-BE" sz="1700" b="1" dirty="0"/>
          </a:p>
          <a:p>
            <a:pPr marL="625475" lvl="1">
              <a:buFont typeface="Symbol" pitchFamily="18" charset="2"/>
              <a:buChar char="~"/>
            </a:pPr>
            <a:r>
              <a:rPr lang="fr-FR" sz="1700" b="0" dirty="0"/>
              <a:t>Permettre à l'agent de s'exprimer, notamment sur son « auto-évaluation »</a:t>
            </a:r>
            <a:endParaRPr lang="fr-BE" sz="1700" b="0" dirty="0"/>
          </a:p>
          <a:p>
            <a:pPr marL="625475" lvl="1">
              <a:buFont typeface="Symbol" pitchFamily="18" charset="2"/>
              <a:buChar char="~"/>
            </a:pPr>
            <a:r>
              <a:rPr lang="fr-FR" sz="1700" b="0" dirty="0"/>
              <a:t>Passer en revue les objectifs dans la planification et préciser le niveau d’atteinte de ceux-ci</a:t>
            </a:r>
          </a:p>
          <a:p>
            <a:pPr marL="625475" lvl="1">
              <a:buFont typeface="Symbol" pitchFamily="18" charset="2"/>
              <a:buChar char="~"/>
            </a:pPr>
            <a:r>
              <a:rPr lang="fr-BE" sz="1700" b="0" dirty="0"/>
              <a:t>Demander à l’agent ses commentaires </a:t>
            </a:r>
          </a:p>
          <a:p>
            <a:pPr>
              <a:buNone/>
            </a:pPr>
            <a:endParaRPr lang="fr-BE" sz="1700" b="0" dirty="0"/>
          </a:p>
          <a:p>
            <a:pPr lvl="0"/>
            <a:r>
              <a:rPr lang="fr-FR" sz="1700" b="1" i="1" dirty="0"/>
              <a:t>Conclusion de l'entretien</a:t>
            </a:r>
            <a:endParaRPr lang="fr-BE" sz="1700" b="1" dirty="0"/>
          </a:p>
          <a:p>
            <a:pPr marL="625475" lvl="1">
              <a:buFont typeface="Symbol" pitchFamily="18" charset="2"/>
              <a:buChar char="~"/>
            </a:pPr>
            <a:r>
              <a:rPr lang="fr-FR" sz="1700" b="0" dirty="0"/>
              <a:t>Résumer ce qui a été exprimé</a:t>
            </a:r>
            <a:endParaRPr lang="fr-BE" sz="1700" b="0" dirty="0"/>
          </a:p>
          <a:p>
            <a:pPr marL="625475" lvl="1">
              <a:buFont typeface="Symbol" pitchFamily="18" charset="2"/>
              <a:buChar char="~"/>
            </a:pPr>
            <a:r>
              <a:rPr lang="fr-FR" sz="1700" b="0" dirty="0"/>
              <a:t>Demander à l'agent son avis sur le déroulement de l'entretien</a:t>
            </a:r>
            <a:endParaRPr lang="fr-BE" sz="1700" b="0" dirty="0"/>
          </a:p>
          <a:p>
            <a:pPr>
              <a:buNone/>
            </a:pPr>
            <a:endParaRPr lang="fr-BE" sz="800" b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4294967295"/>
          </p:nvPr>
        </p:nvSpPr>
        <p:spPr>
          <a:xfrm>
            <a:off x="0" y="6477000"/>
            <a:ext cx="1800225" cy="1793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dirty="0"/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20725" y="548680"/>
            <a:ext cx="7920038" cy="5210770"/>
          </a:xfrm>
        </p:spPr>
        <p:txBody>
          <a:bodyPr anchor="ctr"/>
          <a:lstStyle/>
          <a:p>
            <a:pPr lvl="0"/>
            <a:r>
              <a:rPr lang="fr-FR" sz="1600" b="1" i="1" dirty="0"/>
              <a:t>Après l'entretien</a:t>
            </a:r>
            <a:br>
              <a:rPr lang="fr-FR" sz="1600" b="1" i="1" dirty="0"/>
            </a:br>
            <a:endParaRPr lang="fr-BE" sz="1600" b="1" dirty="0"/>
          </a:p>
          <a:p>
            <a:pPr marL="682625" lvl="1" indent="-342900">
              <a:buFont typeface="+mj-lt"/>
              <a:buAutoNum type="arabicPeriod"/>
            </a:pPr>
            <a:r>
              <a:rPr lang="fr-FR" sz="1600" b="0" dirty="0"/>
              <a:t>Remplir la fiche de l'entretien d'évaluation et </a:t>
            </a:r>
            <a:r>
              <a:rPr lang="fr-FR" sz="1600" b="0" u="sng" dirty="0"/>
              <a:t>la faire </a:t>
            </a:r>
            <a:r>
              <a:rPr lang="fr-FR" sz="1600" u="sng" dirty="0"/>
              <a:t>viser</a:t>
            </a:r>
            <a:r>
              <a:rPr lang="fr-FR" sz="1600" dirty="0"/>
              <a:t> (</a:t>
            </a:r>
            <a:r>
              <a:rPr lang="fr-FR" sz="1600" b="0" dirty="0"/>
              <a:t>pour prise de connaissance) par l’agent.</a:t>
            </a:r>
            <a:endParaRPr lang="fr-BE" sz="1600" b="0" dirty="0"/>
          </a:p>
          <a:p>
            <a:pPr marL="682625" lvl="1" indent="-342900">
              <a:buFont typeface="+mj-lt"/>
              <a:buAutoNum type="arabicPeriod"/>
            </a:pPr>
            <a:r>
              <a:rPr lang="fr-FR" sz="1600" u="sng" dirty="0"/>
              <a:t>Notifier</a:t>
            </a:r>
            <a:r>
              <a:rPr lang="fr-FR" sz="1600" dirty="0"/>
              <a:t> </a:t>
            </a:r>
            <a:r>
              <a:rPr lang="fr-FR" sz="1600" b="1" dirty="0"/>
              <a:t>par recommandé</a:t>
            </a:r>
            <a:r>
              <a:rPr lang="fr-FR" sz="1600" dirty="0"/>
              <a:t> à l'agent, d</a:t>
            </a:r>
            <a:r>
              <a:rPr lang="fr-FR" sz="1600" b="0" dirty="0"/>
              <a:t>ans les 15 jours de l’entretien d’évaluation, la proposition d'évaluation (</a:t>
            </a:r>
            <a:r>
              <a:rPr lang="fr-FR" sz="1600" dirty="0"/>
              <a:t>favorable, réservée ou défavorable) </a:t>
            </a:r>
            <a:r>
              <a:rPr lang="fr-FR" sz="1600" b="0" dirty="0"/>
              <a:t>et en conserver une copie. </a:t>
            </a:r>
            <a:r>
              <a:rPr lang="fr-FR" sz="1600" dirty="0"/>
              <a:t>La notification </a:t>
            </a:r>
            <a:r>
              <a:rPr lang="fr-FR" sz="1600" b="0" dirty="0"/>
              <a:t>est obligatoire. </a:t>
            </a:r>
            <a:endParaRPr lang="fr-BE" sz="1600" b="0" dirty="0"/>
          </a:p>
          <a:p>
            <a:pPr marL="682625" lvl="1" indent="-342900">
              <a:buFont typeface="+mj-lt"/>
              <a:buAutoNum type="arabicPeriod"/>
            </a:pPr>
            <a:r>
              <a:rPr lang="fr-FR" sz="1600" b="0" u="sng" dirty="0"/>
              <a:t>Dans les 15 jours </a:t>
            </a:r>
            <a:r>
              <a:rPr lang="fr-FR" sz="1600" b="0" dirty="0"/>
              <a:t>de la notification, l’agent signe et retourne la proposition accompagnée de ses remarques éventuelles. En cas de silence de l’agent, la proposition devient définitive.</a:t>
            </a:r>
          </a:p>
          <a:p>
            <a:pPr marL="682625" lvl="1" indent="-342900">
              <a:buNone/>
            </a:pPr>
            <a:r>
              <a:rPr lang="fr-FR" sz="1600" b="0" dirty="0"/>
              <a:t>	En cas d’observation de l’agent, les  analyser avec le N+1 et notifier (par recommandé) la décision motivée à l’agent dans les 15 jours de la réception des observations.</a:t>
            </a:r>
            <a:endParaRPr lang="fr-BE" sz="1600" b="0" dirty="0"/>
          </a:p>
          <a:p>
            <a:pPr marL="682625" lvl="1" indent="-342900">
              <a:buFont typeface="+mj-lt"/>
              <a:buAutoNum type="arabicPeriod" startAt="4"/>
            </a:pPr>
            <a:r>
              <a:rPr lang="fr-FR" sz="1600" b="0" dirty="0"/>
              <a:t>Après l'attribution de l'évaluation, transmettre :</a:t>
            </a:r>
            <a:endParaRPr lang="fr-BE" sz="1600" b="0" dirty="0"/>
          </a:p>
          <a:p>
            <a:pPr marL="1139825" lvl="2" indent="-342900">
              <a:buNone/>
            </a:pPr>
            <a:r>
              <a:rPr lang="fr-FR" sz="1600" b="0" dirty="0"/>
              <a:t>1°	l’original du formulaire d'évaluation à la DDAP</a:t>
            </a:r>
            <a:endParaRPr lang="fr-BE" sz="1600" b="0" dirty="0"/>
          </a:p>
          <a:p>
            <a:pPr marL="1139825" lvl="2" indent="-342900">
              <a:buNone/>
            </a:pPr>
            <a:r>
              <a:rPr lang="fr-FR" sz="1600" b="0" dirty="0"/>
              <a:t>2°	une copie à l'agent et à la DFA</a:t>
            </a:r>
            <a:endParaRPr lang="fr-BE" sz="1600" b="0" dirty="0"/>
          </a:p>
          <a:p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4294967295"/>
          </p:nvPr>
        </p:nvSpPr>
        <p:spPr>
          <a:xfrm>
            <a:off x="0" y="6477000"/>
            <a:ext cx="1800225" cy="1793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dirty="0"/>
              <a:t> </a:t>
            </a:r>
          </a:p>
        </p:txBody>
      </p:sp>
      <p:pic>
        <p:nvPicPr>
          <p:cNvPr id="1026" name="Picture 2" descr="C:\Users\41580\AppData\Local\Microsoft\Windows\Temporary Internet Files\Content.IE5\Y5AOPH4M\MC900346317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592" y="3356992"/>
            <a:ext cx="539276" cy="432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20725" y="548680"/>
            <a:ext cx="7920038" cy="5210770"/>
          </a:xfrm>
        </p:spPr>
        <p:txBody>
          <a:bodyPr anchor="ctr"/>
          <a:lstStyle/>
          <a:p>
            <a:pPr marL="0" indent="0">
              <a:buNone/>
            </a:pPr>
            <a:r>
              <a:rPr lang="fr-FR" sz="1800" b="1" u="sng" dirty="0"/>
              <a:t>Points d’attention : Arguments invoqués ayant entraîné une annulation devant la chambre de recours :</a:t>
            </a:r>
            <a:endParaRPr lang="fr-BE" sz="1800" b="1" dirty="0"/>
          </a:p>
          <a:p>
            <a:pPr>
              <a:buNone/>
            </a:pPr>
            <a:r>
              <a:rPr lang="fr-FR" sz="1400" b="0" dirty="0"/>
              <a:t> </a:t>
            </a:r>
            <a:endParaRPr lang="fr-BE" sz="1400" b="0" dirty="0"/>
          </a:p>
          <a:p>
            <a:r>
              <a:rPr lang="fr-FR" sz="1600" b="0" dirty="0"/>
              <a:t>Caractère non contradictoire des mentions sur la fiche individuelle (exemple : un supérieur hiérarchique consigne un manquement dans la fiche individuelle mais ne soumet pas cette mention à l’agent ; celui-ci n’a donc pas la possibilité de faire part de ses remarques) </a:t>
            </a:r>
            <a:r>
              <a:rPr lang="fr-FR" sz="1600" b="0" dirty="0">
                <a:sym typeface="Symbol"/>
              </a:rPr>
              <a:t></a:t>
            </a:r>
            <a:r>
              <a:rPr lang="fr-FR" sz="1600" b="0" dirty="0"/>
              <a:t>art.143</a:t>
            </a:r>
            <a:r>
              <a:rPr lang="fr-FR" sz="1600" b="0" dirty="0">
                <a:sym typeface="Symbol"/>
              </a:rPr>
              <a:t></a:t>
            </a:r>
            <a:endParaRPr lang="fr-BE" sz="1600" b="0" dirty="0"/>
          </a:p>
          <a:p>
            <a:r>
              <a:rPr lang="fr-FR" sz="1600" b="0" dirty="0"/>
              <a:t>Entretien d’évaluation prématuré </a:t>
            </a:r>
            <a:r>
              <a:rPr lang="fr-FR" sz="1600" b="0" dirty="0">
                <a:sym typeface="Symbol"/>
              </a:rPr>
              <a:t></a:t>
            </a:r>
            <a:r>
              <a:rPr lang="fr-FR" sz="1600" b="0" dirty="0"/>
              <a:t>art.145</a:t>
            </a:r>
            <a:r>
              <a:rPr lang="fr-FR" sz="1600" b="0" dirty="0">
                <a:sym typeface="Symbol"/>
              </a:rPr>
              <a:t></a:t>
            </a:r>
            <a:endParaRPr lang="fr-BE" sz="1600" b="0" dirty="0"/>
          </a:p>
          <a:p>
            <a:r>
              <a:rPr lang="fr-FR" sz="1600" b="0" dirty="0"/>
              <a:t>Entretien d’évaluation non précédé d’un entretien de planification </a:t>
            </a:r>
            <a:r>
              <a:rPr lang="fr-FR" sz="1600" b="0" dirty="0">
                <a:sym typeface="Symbol"/>
              </a:rPr>
              <a:t></a:t>
            </a:r>
            <a:r>
              <a:rPr lang="fr-FR" sz="1600" b="0" dirty="0"/>
              <a:t>art.145</a:t>
            </a:r>
            <a:r>
              <a:rPr lang="fr-FR" sz="1600" b="0" dirty="0">
                <a:sym typeface="Symbol"/>
              </a:rPr>
              <a:t></a:t>
            </a:r>
            <a:endParaRPr lang="fr-BE" sz="1600" b="0" dirty="0"/>
          </a:p>
          <a:p>
            <a:r>
              <a:rPr lang="fr-FR" sz="1600" b="0" dirty="0"/>
              <a:t>Notification des objectifs près de 2 ans après la planification et peu de temps avant l’évaluation </a:t>
            </a:r>
            <a:r>
              <a:rPr lang="fr-FR" sz="1600" b="0" dirty="0">
                <a:sym typeface="Symbol"/>
              </a:rPr>
              <a:t></a:t>
            </a:r>
            <a:r>
              <a:rPr lang="fr-FR" sz="1600" b="0" dirty="0"/>
              <a:t>art.145</a:t>
            </a:r>
            <a:r>
              <a:rPr lang="fr-FR" sz="1600" b="0" dirty="0">
                <a:sym typeface="Symbol"/>
              </a:rPr>
              <a:t></a:t>
            </a:r>
            <a:endParaRPr lang="fr-BE" sz="1600" b="0" dirty="0"/>
          </a:p>
          <a:p>
            <a:r>
              <a:rPr lang="fr-FR" sz="1600" b="0" dirty="0"/>
              <a:t>Observations de l’agent sur l’évaluation non soumises au collège d’évaluateurs </a:t>
            </a:r>
            <a:r>
              <a:rPr lang="fr-FR" sz="1600" b="0" dirty="0">
                <a:sym typeface="Symbol"/>
              </a:rPr>
              <a:t></a:t>
            </a:r>
            <a:r>
              <a:rPr lang="fr-FR" sz="1600" b="0" dirty="0"/>
              <a:t>art.148</a:t>
            </a:r>
            <a:r>
              <a:rPr lang="fr-FR" sz="1600" b="0" dirty="0">
                <a:sym typeface="Symbol"/>
              </a:rPr>
              <a:t></a:t>
            </a:r>
            <a:endParaRPr lang="fr-BE" sz="1600" b="0" dirty="0"/>
          </a:p>
          <a:p>
            <a:r>
              <a:rPr lang="fr-FR" sz="1600" b="0" dirty="0"/>
              <a:t>Confusion entre les faits faisant l’objet d’une procédure disciplinaire et ceux faisant l’objet d’une évaluation</a:t>
            </a:r>
            <a:endParaRPr lang="fr-BE" sz="1600" b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4294967295"/>
          </p:nvPr>
        </p:nvSpPr>
        <p:spPr>
          <a:xfrm>
            <a:off x="0" y="6477000"/>
            <a:ext cx="1800225" cy="1793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dirty="0"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4294967295"/>
          </p:nvPr>
        </p:nvSpPr>
        <p:spPr>
          <a:xfrm>
            <a:off x="0" y="6477000"/>
            <a:ext cx="1800225" cy="1793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dirty="0"/>
              <a:t> </a:t>
            </a:r>
          </a:p>
        </p:txBody>
      </p:sp>
      <p:pic>
        <p:nvPicPr>
          <p:cNvPr id="1026" name="Picture 2" descr="Free Question Mark Images, Download Free Question Mark Images png ...">
            <a:extLst>
              <a:ext uri="{FF2B5EF4-FFF2-40B4-BE49-F238E27FC236}">
                <a16:creationId xmlns:a16="http://schemas.microsoft.com/office/drawing/2014/main" id="{4580C116-3D34-C82D-87AF-6348FD51B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74" y="248083"/>
            <a:ext cx="5713809" cy="660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869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0725" y="539751"/>
            <a:ext cx="7920038" cy="512986"/>
          </a:xfrm>
        </p:spPr>
        <p:txBody>
          <a:bodyPr>
            <a:normAutofit fontScale="90000"/>
          </a:bodyPr>
          <a:lstStyle/>
          <a:p>
            <a:pPr marL="342900" indent="-342900">
              <a:buFont typeface="+mj-lt"/>
              <a:buAutoNum type="romanUcPeriod"/>
            </a:pPr>
            <a:r>
              <a:rPr lang="fr-BE" dirty="0">
                <a:latin typeface="Arial Rounded MT Bold" panose="020F0704030504030204" pitchFamily="34" charset="0"/>
              </a:rPr>
              <a:t>Première partie : l’entretien de planification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20725" y="1053346"/>
            <a:ext cx="7920038" cy="50099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100" b="1" u="sng" dirty="0"/>
              <a:t>1, Qu’est-ce que l’entretien de planification ?</a:t>
            </a:r>
            <a:endParaRPr lang="fr-BE" sz="2100" b="1" u="sng" dirty="0"/>
          </a:p>
          <a:p>
            <a:pPr>
              <a:buNone/>
            </a:pPr>
            <a:r>
              <a:rPr lang="fr-FR" sz="1700" b="0" dirty="0"/>
              <a:t> </a:t>
            </a:r>
            <a:endParaRPr lang="fr-BE" sz="1700" b="0" dirty="0"/>
          </a:p>
          <a:p>
            <a:pPr>
              <a:buNone/>
            </a:pPr>
            <a:r>
              <a:rPr lang="fr-FR" sz="1900" b="0" dirty="0"/>
              <a:t>Echange mutuel qui a pour buts :</a:t>
            </a:r>
            <a:endParaRPr lang="fr-BE" sz="1900" b="0" dirty="0"/>
          </a:p>
          <a:p>
            <a:pPr marL="625475" lvl="1">
              <a:buFont typeface="Symbol" pitchFamily="18" charset="2"/>
              <a:buChar char="~"/>
            </a:pPr>
            <a:r>
              <a:rPr lang="fr-FR" sz="1900" b="0" dirty="0"/>
              <a:t>De fixer </a:t>
            </a:r>
            <a:r>
              <a:rPr lang="fr-FR" sz="1900" dirty="0"/>
              <a:t>des </a:t>
            </a:r>
            <a:r>
              <a:rPr lang="fr-FR" sz="1900" b="0" dirty="0"/>
              <a:t>objectifs précis (à court, moyen ou long terme) </a:t>
            </a:r>
          </a:p>
          <a:p>
            <a:pPr marL="339725" lvl="1" indent="0">
              <a:buNone/>
            </a:pPr>
            <a:r>
              <a:rPr lang="fr-FR" sz="1900" b="0" dirty="0"/>
              <a:t>	</a:t>
            </a:r>
            <a:r>
              <a:rPr lang="fr-FR" sz="1900" b="0" dirty="0">
                <a:highlight>
                  <a:srgbClr val="FFFF00"/>
                </a:highlight>
              </a:rPr>
              <a:t>…. pour demain </a:t>
            </a:r>
            <a:endParaRPr lang="fr-BE" sz="1900" b="0" dirty="0">
              <a:highlight>
                <a:srgbClr val="FFFF00"/>
              </a:highlight>
            </a:endParaRPr>
          </a:p>
          <a:p>
            <a:pPr marL="625475" lvl="1">
              <a:buFont typeface="Symbol" pitchFamily="18" charset="2"/>
              <a:buChar char="~"/>
            </a:pPr>
            <a:r>
              <a:rPr lang="fr-FR" sz="1900" b="0" dirty="0"/>
              <a:t>de situer les objectifs dans le cadre des objectifs du service et de l'organisation</a:t>
            </a:r>
            <a:endParaRPr lang="fr-BE" sz="1900" b="0" dirty="0"/>
          </a:p>
          <a:p>
            <a:pPr marL="625475" lvl="1">
              <a:buFont typeface="Symbol" pitchFamily="18" charset="2"/>
              <a:buChar char="~"/>
            </a:pPr>
            <a:r>
              <a:rPr lang="fr-FR" sz="1900" b="0" dirty="0"/>
              <a:t>de formuler les objectifs de manière claire et précise (SMART)</a:t>
            </a:r>
            <a:endParaRPr lang="fr-BE" sz="1900" b="0" dirty="0"/>
          </a:p>
          <a:p>
            <a:pPr marL="625475" lvl="1">
              <a:buFont typeface="Symbol" pitchFamily="18" charset="2"/>
              <a:buChar char="~"/>
            </a:pPr>
            <a:r>
              <a:rPr lang="fr-BE" sz="1900" b="0" dirty="0"/>
              <a:t>d’identifier les éventuels besoins de formation de l’agent dans le cadre de l’exercice de sa fonction</a:t>
            </a:r>
          </a:p>
          <a:p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4294967295"/>
          </p:nvPr>
        </p:nvSpPr>
        <p:spPr>
          <a:xfrm>
            <a:off x="0" y="6477000"/>
            <a:ext cx="1800225" cy="1793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dirty="0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4294967295"/>
          </p:nvPr>
        </p:nvSpPr>
        <p:spPr>
          <a:xfrm>
            <a:off x="0" y="6477000"/>
            <a:ext cx="1800225" cy="1793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dirty="0"/>
              <a:t>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B5D0D89-9272-18DB-63AE-C71264F4F6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89" t="34880" r="23225" b="10940"/>
          <a:stretch/>
        </p:blipFill>
        <p:spPr>
          <a:xfrm>
            <a:off x="72668" y="332656"/>
            <a:ext cx="8998663" cy="533768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>
            <a:extLst>
              <a:ext uri="{FF2B5EF4-FFF2-40B4-BE49-F238E27FC236}">
                <a16:creationId xmlns:a16="http://schemas.microsoft.com/office/drawing/2014/main" id="{86FD0678-2175-4F6D-4ECC-5667DC062419}"/>
              </a:ext>
            </a:extLst>
          </p:cNvPr>
          <p:cNvSpPr/>
          <p:nvPr/>
        </p:nvSpPr>
        <p:spPr>
          <a:xfrm>
            <a:off x="4355976" y="2492896"/>
            <a:ext cx="2088232" cy="50405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4294967295"/>
          </p:nvPr>
        </p:nvSpPr>
        <p:spPr>
          <a:xfrm>
            <a:off x="0" y="6477000"/>
            <a:ext cx="1800225" cy="1793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dirty="0"/>
              <a:t>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253BC2A-D63E-666C-50AA-97260AEF8F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12200" r="5901" b="15339"/>
          <a:stretch/>
        </p:blipFill>
        <p:spPr>
          <a:xfrm>
            <a:off x="0" y="1268760"/>
            <a:ext cx="8604448" cy="414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314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4294967295"/>
          </p:nvPr>
        </p:nvSpPr>
        <p:spPr>
          <a:xfrm>
            <a:off x="0" y="6477000"/>
            <a:ext cx="1800225" cy="1793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dirty="0"/>
              <a:t>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EF358D3-72CB-4D68-E7AA-CE852CBFA1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940" r="6688" b="10940"/>
          <a:stretch/>
        </p:blipFill>
        <p:spPr>
          <a:xfrm>
            <a:off x="305780" y="692696"/>
            <a:ext cx="8532440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489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4294967295"/>
          </p:nvPr>
        </p:nvSpPr>
        <p:spPr>
          <a:xfrm>
            <a:off x="0" y="6477000"/>
            <a:ext cx="1800225" cy="1793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dirty="0"/>
              <a:t>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08A6F19-5759-2C3C-0D3F-5AF4EA3675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88" t="34880" r="20075" b="9417"/>
          <a:stretch/>
        </p:blipFill>
        <p:spPr>
          <a:xfrm>
            <a:off x="251520" y="801340"/>
            <a:ext cx="8907136" cy="514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835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4294967295"/>
          </p:nvPr>
        </p:nvSpPr>
        <p:spPr>
          <a:xfrm>
            <a:off x="0" y="6477000"/>
            <a:ext cx="1800225" cy="1793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dirty="0"/>
              <a:t>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1D9E2DD-2843-9790-EEC7-C6F4A51B0C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63" t="31100" r="20863" b="12201"/>
          <a:stretch/>
        </p:blipFill>
        <p:spPr>
          <a:xfrm>
            <a:off x="811862" y="785894"/>
            <a:ext cx="7520275" cy="457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025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4294967295"/>
          </p:nvPr>
        </p:nvSpPr>
        <p:spPr>
          <a:xfrm>
            <a:off x="0" y="6477000"/>
            <a:ext cx="1800225" cy="1793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dirty="0"/>
              <a:t>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009323D-C77D-CCFD-6D75-BCC1253A3C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88" t="37400" r="21251" b="12119"/>
          <a:stretch/>
        </p:blipFill>
        <p:spPr>
          <a:xfrm>
            <a:off x="323528" y="764704"/>
            <a:ext cx="8222497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709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0724" y="539751"/>
            <a:ext cx="8099747" cy="368970"/>
          </a:xfrm>
        </p:spPr>
        <p:txBody>
          <a:bodyPr>
            <a:normAutofit fontScale="90000"/>
          </a:bodyPr>
          <a:lstStyle/>
          <a:p>
            <a:pPr marL="342900" indent="-342900">
              <a:buFont typeface="+mj-lt"/>
              <a:buAutoNum type="romanUcPeriod" startAt="2"/>
            </a:pPr>
            <a:r>
              <a:rPr lang="fr-BE" dirty="0">
                <a:latin typeface="Arial Rounded MT Bold" panose="020F0704030504030204" pitchFamily="34" charset="0"/>
              </a:rPr>
              <a:t>Deuxième partie : l’entretien de fonctionnement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20724" y="879715"/>
            <a:ext cx="7920038" cy="4778722"/>
          </a:xfrm>
        </p:spPr>
        <p:txBody>
          <a:bodyPr anchor="ctr"/>
          <a:lstStyle/>
          <a:p>
            <a:pPr>
              <a:buNone/>
            </a:pPr>
            <a:r>
              <a:rPr lang="fr-FR" sz="1800" b="1" u="sng" dirty="0"/>
              <a:t>Qu’est-ce que l’entretien de fonctionnement ?</a:t>
            </a:r>
            <a:endParaRPr lang="fr-BE" sz="1800" b="1" u="sng" dirty="0"/>
          </a:p>
          <a:p>
            <a:endParaRPr lang="fr-FR" sz="1400" b="0" dirty="0"/>
          </a:p>
          <a:p>
            <a:pPr marL="0" indent="0">
              <a:buNone/>
            </a:pPr>
            <a:r>
              <a:rPr lang="fr-FR" sz="1600" b="0" dirty="0"/>
              <a:t>Entretien de suivi qui se réalise durant la période d'évaluation aussi souvent que nécessaire. </a:t>
            </a:r>
          </a:p>
          <a:p>
            <a:pPr marL="0" indent="0">
              <a:buNone/>
            </a:pPr>
            <a:r>
              <a:rPr lang="fr-FR" sz="1600" b="0" dirty="0"/>
              <a:t>Il a pour buts de : </a:t>
            </a:r>
            <a:endParaRPr lang="fr-BE" sz="1600" b="0" dirty="0"/>
          </a:p>
          <a:p>
            <a:pPr lvl="0"/>
            <a:r>
              <a:rPr lang="fr-FR" sz="1600" b="0" dirty="0"/>
              <a:t>faire le point sur les objectifs assignés à l'agent lors de l'entretien de planification</a:t>
            </a:r>
            <a:endParaRPr lang="fr-BE" sz="1600" b="0" dirty="0"/>
          </a:p>
          <a:p>
            <a:pPr lvl="0"/>
            <a:r>
              <a:rPr lang="fr-FR" sz="1600" b="0" dirty="0"/>
              <a:t>repréciser les objectifs (après une longue absence, modification des missions, évolution de la fonction, …)</a:t>
            </a:r>
            <a:endParaRPr lang="fr-BE" sz="1600" b="0" dirty="0"/>
          </a:p>
          <a:p>
            <a:pPr lvl="0"/>
            <a:r>
              <a:rPr lang="fr-FR" sz="1600" b="0" dirty="0"/>
              <a:t>résoudre d'éventuels problèmes </a:t>
            </a:r>
            <a:endParaRPr lang="fr-BE" sz="1600" b="0" dirty="0"/>
          </a:p>
          <a:p>
            <a:pPr>
              <a:buNone/>
            </a:pP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4294967295"/>
          </p:nvPr>
        </p:nvSpPr>
        <p:spPr>
          <a:xfrm>
            <a:off x="0" y="6477000"/>
            <a:ext cx="1800225" cy="1793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dirty="0"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573</TotalTime>
  <Words>589</Words>
  <Application>Microsoft Office PowerPoint</Application>
  <PresentationFormat>Affichage à l'écran (4:3)</PresentationFormat>
  <Paragraphs>69</Paragraphs>
  <Slides>14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0" baseType="lpstr">
      <vt:lpstr>Arial</vt:lpstr>
      <vt:lpstr>Arial Rounded MT Bold</vt:lpstr>
      <vt:lpstr>Calibri</vt:lpstr>
      <vt:lpstr>Symbol</vt:lpstr>
      <vt:lpstr>Times New Roman</vt:lpstr>
      <vt:lpstr>Thème Office</vt:lpstr>
      <vt:lpstr> EVALUATION Mémo à l’attention des  évaluateurs  </vt:lpstr>
      <vt:lpstr>Première partie : l’entretien de planification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Deuxième partie : l’entretien de fonctionnement</vt:lpstr>
      <vt:lpstr>Troisième partie : l’entretien d’évaluation 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FLORINS Axelle</dc:creator>
  <cp:lastModifiedBy>WILMET Pierre</cp:lastModifiedBy>
  <cp:revision>174</cp:revision>
  <cp:lastPrinted>1904-01-01T00:00:00Z</cp:lastPrinted>
  <dcterms:created xsi:type="dcterms:W3CDTF">1904-01-01T00:00:00Z</dcterms:created>
  <dcterms:modified xsi:type="dcterms:W3CDTF">2023-03-27T10:38:00Z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7a477d1-147d-4e34-b5e3-7b26d2f44870_Enabled">
    <vt:lpwstr>true</vt:lpwstr>
  </property>
  <property fmtid="{D5CDD505-2E9C-101B-9397-08002B2CF9AE}" pid="3" name="MSIP_Label_97a477d1-147d-4e34-b5e3-7b26d2f44870_SetDate">
    <vt:lpwstr>2022-05-03T14:05:49Z</vt:lpwstr>
  </property>
  <property fmtid="{D5CDD505-2E9C-101B-9397-08002B2CF9AE}" pid="4" name="MSIP_Label_97a477d1-147d-4e34-b5e3-7b26d2f44870_Method">
    <vt:lpwstr>Standard</vt:lpwstr>
  </property>
  <property fmtid="{D5CDD505-2E9C-101B-9397-08002B2CF9AE}" pid="5" name="MSIP_Label_97a477d1-147d-4e34-b5e3-7b26d2f44870_Name">
    <vt:lpwstr>97a477d1-147d-4e34-b5e3-7b26d2f44870</vt:lpwstr>
  </property>
  <property fmtid="{D5CDD505-2E9C-101B-9397-08002B2CF9AE}" pid="6" name="MSIP_Label_97a477d1-147d-4e34-b5e3-7b26d2f44870_SiteId">
    <vt:lpwstr>1f816a84-7aa6-4a56-b22a-7b3452fa8681</vt:lpwstr>
  </property>
  <property fmtid="{D5CDD505-2E9C-101B-9397-08002B2CF9AE}" pid="7" name="MSIP_Label_97a477d1-147d-4e34-b5e3-7b26d2f44870_ActionId">
    <vt:lpwstr>8e30ab8d-a4d6-4674-a9b1-5bcbea36106d</vt:lpwstr>
  </property>
  <property fmtid="{D5CDD505-2E9C-101B-9397-08002B2CF9AE}" pid="8" name="MSIP_Label_97a477d1-147d-4e34-b5e3-7b26d2f44870_ContentBits">
    <vt:lpwstr>0</vt:lpwstr>
  </property>
</Properties>
</file>