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5"/>
  </p:notesMasterIdLst>
  <p:sldIdLst>
    <p:sldId id="317" r:id="rId4"/>
    <p:sldId id="257" r:id="rId5"/>
    <p:sldId id="309" r:id="rId6"/>
    <p:sldId id="310" r:id="rId7"/>
    <p:sldId id="311" r:id="rId8"/>
    <p:sldId id="312" r:id="rId9"/>
    <p:sldId id="313" r:id="rId10"/>
    <p:sldId id="314" r:id="rId11"/>
    <p:sldId id="315" r:id="rId12"/>
    <p:sldId id="316" r:id="rId13"/>
    <p:sldId id="291" r:id="rId1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7634C2-70AD-45DF-B8FD-B0EDE376BA9A}" v="10" dt="2023-03-17T08:33:41.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1" d="100"/>
          <a:sy n="81"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3A034F-D55A-4A24-B84D-19E71A2D5415}" type="datetimeFigureOut">
              <a:rPr lang="fr-BE" smtClean="0"/>
              <a:t>21-03-23</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65C1762-23E7-4061-A398-12F0836E7FCC}" type="slidenum">
              <a:rPr lang="fr-BE" smtClean="0"/>
              <a:t>‹N°›</a:t>
            </a:fld>
            <a:endParaRPr lang="fr-BE"/>
          </a:p>
        </p:txBody>
      </p:sp>
    </p:spTree>
    <p:extLst>
      <p:ext uri="{BB962C8B-B14F-4D97-AF65-F5344CB8AC3E}">
        <p14:creationId xmlns:p14="http://schemas.microsoft.com/office/powerpoint/2010/main" val="234006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04B8DD2D-44F3-674E-B8ED-FDDCE721F143}" type="slidenum">
              <a:rPr lang="fr-FR" smtClean="0"/>
              <a:t>1</a:t>
            </a:fld>
            <a:endParaRPr lang="fr-FR"/>
          </a:p>
        </p:txBody>
      </p:sp>
    </p:spTree>
    <p:extLst>
      <p:ext uri="{BB962C8B-B14F-4D97-AF65-F5344CB8AC3E}">
        <p14:creationId xmlns:p14="http://schemas.microsoft.com/office/powerpoint/2010/main" val="130606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71C7C-CBDF-E8DE-AB67-DE260CC9008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D51B8C71-571C-A81F-1126-AB98A9893D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85842555-94B6-0948-A474-9EC95D07156B}"/>
              </a:ext>
            </a:extLst>
          </p:cNvPr>
          <p:cNvSpPr>
            <a:spLocks noGrp="1"/>
          </p:cNvSpPr>
          <p:nvPr>
            <p:ph type="dt" sz="half" idx="10"/>
          </p:nvPr>
        </p:nvSpPr>
        <p:spPr/>
        <p:txBody>
          <a:bodyPr/>
          <a:lstStyle/>
          <a:p>
            <a:fld id="{0A143414-7F59-4EB9-A511-A351E9D0E484}" type="datetime1">
              <a:rPr lang="fr-BE" smtClean="0"/>
              <a:t>21-03-23</a:t>
            </a:fld>
            <a:endParaRPr lang="fr-BE"/>
          </a:p>
        </p:txBody>
      </p:sp>
      <p:sp>
        <p:nvSpPr>
          <p:cNvPr id="5" name="Espace réservé du pied de page 4">
            <a:extLst>
              <a:ext uri="{FF2B5EF4-FFF2-40B4-BE49-F238E27FC236}">
                <a16:creationId xmlns:a16="http://schemas.microsoft.com/office/drawing/2014/main" id="{AF2CED76-C5F6-46EC-A2D3-7198168A5EA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7211B28-D998-89F8-F7C2-D9E49CCC8A9F}"/>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57581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84FBB6-DDB4-1F04-E892-A18AAFB4FF6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4C5E2C7-3079-DC2C-C497-B6DB91A69FD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CC13B36-6231-4E26-7DA0-6ECD0F2D78EC}"/>
              </a:ext>
            </a:extLst>
          </p:cNvPr>
          <p:cNvSpPr>
            <a:spLocks noGrp="1"/>
          </p:cNvSpPr>
          <p:nvPr>
            <p:ph type="dt" sz="half" idx="10"/>
          </p:nvPr>
        </p:nvSpPr>
        <p:spPr/>
        <p:txBody>
          <a:bodyPr/>
          <a:lstStyle/>
          <a:p>
            <a:fld id="{10A2182C-FD75-449C-A0C1-886F2ECB10D7}" type="datetime1">
              <a:rPr lang="fr-BE" smtClean="0"/>
              <a:t>21-03-23</a:t>
            </a:fld>
            <a:endParaRPr lang="fr-BE"/>
          </a:p>
        </p:txBody>
      </p:sp>
      <p:sp>
        <p:nvSpPr>
          <p:cNvPr id="5" name="Espace réservé du pied de page 4">
            <a:extLst>
              <a:ext uri="{FF2B5EF4-FFF2-40B4-BE49-F238E27FC236}">
                <a16:creationId xmlns:a16="http://schemas.microsoft.com/office/drawing/2014/main" id="{12E38473-E4A2-97AD-E0C3-99877A970D8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78D9AC5-0C36-1670-F6E5-384C8EACD0A9}"/>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92324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FFB0EA8-2042-83C0-9FE4-E4969627C1D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4CBA74B4-8FB2-3617-8CFC-2E395675393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4D918D5-2D31-2121-37A9-EECBB674A49E}"/>
              </a:ext>
            </a:extLst>
          </p:cNvPr>
          <p:cNvSpPr>
            <a:spLocks noGrp="1"/>
          </p:cNvSpPr>
          <p:nvPr>
            <p:ph type="dt" sz="half" idx="10"/>
          </p:nvPr>
        </p:nvSpPr>
        <p:spPr/>
        <p:txBody>
          <a:bodyPr/>
          <a:lstStyle/>
          <a:p>
            <a:fld id="{6518E809-5687-4B4F-B47C-5821CC651E49}" type="datetime1">
              <a:rPr lang="fr-BE" smtClean="0"/>
              <a:t>21-03-23</a:t>
            </a:fld>
            <a:endParaRPr lang="fr-BE"/>
          </a:p>
        </p:txBody>
      </p:sp>
      <p:sp>
        <p:nvSpPr>
          <p:cNvPr id="5" name="Espace réservé du pied de page 4">
            <a:extLst>
              <a:ext uri="{FF2B5EF4-FFF2-40B4-BE49-F238E27FC236}">
                <a16:creationId xmlns:a16="http://schemas.microsoft.com/office/drawing/2014/main" id="{E6B2724D-F845-09D5-65D5-1917CEBBD86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086966B-13F4-113D-0D16-2D50EF71CE53}"/>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281942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_Dispo1">
    <p:spTree>
      <p:nvGrpSpPr>
        <p:cNvPr id="1" name=""/>
        <p:cNvGrpSpPr/>
        <p:nvPr/>
      </p:nvGrpSpPr>
      <p:grpSpPr>
        <a:xfrm>
          <a:off x="0" y="0"/>
          <a:ext cx="0" cy="0"/>
          <a:chOff x="0" y="0"/>
          <a:chExt cx="0" cy="0"/>
        </a:xfrm>
      </p:grpSpPr>
      <p:sp>
        <p:nvSpPr>
          <p:cNvPr id="5" name="Triangle rectangle 4">
            <a:extLst>
              <a:ext uri="{FF2B5EF4-FFF2-40B4-BE49-F238E27FC236}">
                <a16:creationId xmlns:a16="http://schemas.microsoft.com/office/drawing/2014/main" id="{E63A9C51-A6E6-42FE-9C8E-0E337B93CE0C}"/>
              </a:ext>
            </a:extLst>
          </p:cNvPr>
          <p:cNvSpPr/>
          <p:nvPr userDrawn="1"/>
        </p:nvSpPr>
        <p:spPr>
          <a:xfrm rot="5400000">
            <a:off x="-74552" y="74551"/>
            <a:ext cx="6857997" cy="6708894"/>
          </a:xfrm>
          <a:prstGeom prst="rtTriangle">
            <a:avLst/>
          </a:prstGeom>
          <a:solidFill>
            <a:srgbClr val="E5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18EA8633-F66C-4A58-8CEB-61D2C9B1279E}"/>
              </a:ext>
            </a:extLst>
          </p:cNvPr>
          <p:cNvPicPr>
            <a:picLocks noChangeAspect="1"/>
          </p:cNvPicPr>
          <p:nvPr userDrawn="1"/>
        </p:nvPicPr>
        <p:blipFill>
          <a:blip r:embed="rId2"/>
          <a:srcRect/>
          <a:stretch/>
        </p:blipFill>
        <p:spPr>
          <a:xfrm>
            <a:off x="168964" y="825742"/>
            <a:ext cx="3831332" cy="1698798"/>
          </a:xfrm>
          <a:prstGeom prst="rect">
            <a:avLst/>
          </a:prstGeom>
        </p:spPr>
      </p:pic>
      <p:sp>
        <p:nvSpPr>
          <p:cNvPr id="8" name="Sous-titre 2">
            <a:extLst>
              <a:ext uri="{FF2B5EF4-FFF2-40B4-BE49-F238E27FC236}">
                <a16:creationId xmlns:a16="http://schemas.microsoft.com/office/drawing/2014/main" id="{F50E2E22-F716-46C7-8C8B-65CBB0508BE5}"/>
              </a:ext>
            </a:extLst>
          </p:cNvPr>
          <p:cNvSpPr txBox="1">
            <a:spLocks/>
          </p:cNvSpPr>
          <p:nvPr userDrawn="1"/>
        </p:nvSpPr>
        <p:spPr>
          <a:xfrm>
            <a:off x="1909636" y="5404951"/>
            <a:ext cx="1968097" cy="1209451"/>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fr-FR" sz="1400" b="1">
                <a:solidFill>
                  <a:srgbClr val="E50046"/>
                </a:solidFill>
                <a:latin typeface="Avenir Next LT Pro" panose="020B0504020202020204" pitchFamily="34" charset="77"/>
              </a:rPr>
              <a:t>Service public</a:t>
            </a:r>
            <a:br>
              <a:rPr lang="fr-FR" sz="1400" b="1">
                <a:solidFill>
                  <a:srgbClr val="E50046"/>
                </a:solidFill>
                <a:latin typeface="Avenir Next LT Pro" panose="020B0504020202020204" pitchFamily="34" charset="77"/>
              </a:rPr>
            </a:br>
            <a:r>
              <a:rPr lang="fr-FR" sz="1400" b="1">
                <a:solidFill>
                  <a:srgbClr val="E50046"/>
                </a:solidFill>
                <a:latin typeface="Avenir Next LT Pro" panose="020B0504020202020204" pitchFamily="34" charset="77"/>
              </a:rPr>
              <a:t>de Wallonie</a:t>
            </a:r>
            <a:endParaRPr lang="fr-FR" sz="1200">
              <a:solidFill>
                <a:srgbClr val="E50046"/>
              </a:solidFill>
              <a:latin typeface="Avenir Next LT Pro" panose="020B0504020202020204" pitchFamily="34" charset="77"/>
            </a:endParaRPr>
          </a:p>
        </p:txBody>
      </p:sp>
      <p:sp>
        <p:nvSpPr>
          <p:cNvPr id="3" name="Espace réservé du texte 2">
            <a:extLst>
              <a:ext uri="{FF2B5EF4-FFF2-40B4-BE49-F238E27FC236}">
                <a16:creationId xmlns:a16="http://schemas.microsoft.com/office/drawing/2014/main" id="{96F35225-F5D3-40A6-BA34-9C34B740535F}"/>
              </a:ext>
            </a:extLst>
          </p:cNvPr>
          <p:cNvSpPr>
            <a:spLocks noGrp="1"/>
          </p:cNvSpPr>
          <p:nvPr>
            <p:ph type="body" sz="quarter" idx="10" hasCustomPrompt="1"/>
          </p:nvPr>
        </p:nvSpPr>
        <p:spPr>
          <a:xfrm>
            <a:off x="4837318" y="2515014"/>
            <a:ext cx="6708775" cy="1209451"/>
          </a:xfrm>
        </p:spPr>
        <p:txBody>
          <a:bodyPr anchor="b">
            <a:normAutofit/>
          </a:bodyPr>
          <a:lstStyle>
            <a:lvl1pPr>
              <a:lnSpc>
                <a:spcPts val="4400"/>
              </a:lnSpc>
              <a:defRPr sz="4400" b="1" i="0">
                <a:solidFill>
                  <a:srgbClr val="E50046"/>
                </a:solidFill>
                <a:latin typeface="Avenir Next LT Pro Demi" panose="020B0504020202020204" pitchFamily="34" charset="77"/>
              </a:defRPr>
            </a:lvl1pPr>
          </a:lstStyle>
          <a:p>
            <a:pPr lvl="0"/>
            <a:r>
              <a:rPr lang="fr-FR"/>
              <a:t>Titre de la présentation</a:t>
            </a:r>
          </a:p>
        </p:txBody>
      </p:sp>
      <p:sp>
        <p:nvSpPr>
          <p:cNvPr id="13" name="Espace réservé du texte 12">
            <a:extLst>
              <a:ext uri="{FF2B5EF4-FFF2-40B4-BE49-F238E27FC236}">
                <a16:creationId xmlns:a16="http://schemas.microsoft.com/office/drawing/2014/main" id="{35383D84-1C19-4DC5-B14C-410B0CEB9C18}"/>
              </a:ext>
            </a:extLst>
          </p:cNvPr>
          <p:cNvSpPr>
            <a:spLocks noGrp="1"/>
          </p:cNvSpPr>
          <p:nvPr>
            <p:ph type="body" sz="quarter" idx="11" hasCustomPrompt="1"/>
          </p:nvPr>
        </p:nvSpPr>
        <p:spPr>
          <a:xfrm>
            <a:off x="4837318" y="4063801"/>
            <a:ext cx="6708775" cy="969963"/>
          </a:xfrm>
        </p:spPr>
        <p:txBody>
          <a:bodyPr anchor="t">
            <a:normAutofit/>
          </a:bodyPr>
          <a:lstStyle>
            <a:lvl1pPr>
              <a:lnSpc>
                <a:spcPts val="2400"/>
              </a:lnSpc>
              <a:defRPr sz="2400">
                <a:solidFill>
                  <a:srgbClr val="E50046"/>
                </a:solidFill>
              </a:defRPr>
            </a:lvl1pPr>
          </a:lstStyle>
          <a:p>
            <a:pPr lvl="0"/>
            <a:r>
              <a:rPr lang="fr-FR"/>
              <a:t>Sous-titre éventuel</a:t>
            </a:r>
            <a:endParaRPr lang="fr-BE"/>
          </a:p>
        </p:txBody>
      </p:sp>
      <p:sp>
        <p:nvSpPr>
          <p:cNvPr id="15" name="Espace réservé du texte 14">
            <a:extLst>
              <a:ext uri="{FF2B5EF4-FFF2-40B4-BE49-F238E27FC236}">
                <a16:creationId xmlns:a16="http://schemas.microsoft.com/office/drawing/2014/main" id="{96AE7DAA-1B84-42B2-8E0A-1B46F20E3482}"/>
              </a:ext>
            </a:extLst>
          </p:cNvPr>
          <p:cNvSpPr>
            <a:spLocks noGrp="1"/>
          </p:cNvSpPr>
          <p:nvPr>
            <p:ph type="body" sz="quarter" idx="12" hasCustomPrompt="1"/>
          </p:nvPr>
        </p:nvSpPr>
        <p:spPr>
          <a:xfrm>
            <a:off x="4286016" y="5840963"/>
            <a:ext cx="1808162" cy="773438"/>
          </a:xfrm>
        </p:spPr>
        <p:txBody>
          <a:bodyPr anchor="b">
            <a:normAutofit/>
          </a:bodyPr>
          <a:lstStyle>
            <a:lvl1pPr>
              <a:defRPr sz="1200">
                <a:solidFill>
                  <a:srgbClr val="E50046"/>
                </a:solidFill>
              </a:defRPr>
            </a:lvl1pPr>
            <a:lvl2pPr marL="457200" indent="0">
              <a:buNone/>
              <a:defRPr/>
            </a:lvl2pPr>
          </a:lstStyle>
          <a:p>
            <a:pPr lvl="0"/>
            <a:r>
              <a:rPr lang="fr-BE" sz="1200"/>
              <a:t>SPW #entité</a:t>
            </a:r>
            <a:endParaRPr lang="fr-BE"/>
          </a:p>
        </p:txBody>
      </p:sp>
      <p:sp>
        <p:nvSpPr>
          <p:cNvPr id="16" name="Espace réservé du texte 14">
            <a:extLst>
              <a:ext uri="{FF2B5EF4-FFF2-40B4-BE49-F238E27FC236}">
                <a16:creationId xmlns:a16="http://schemas.microsoft.com/office/drawing/2014/main" id="{4414A048-6B96-43EF-A553-2208D09F9376}"/>
              </a:ext>
            </a:extLst>
          </p:cNvPr>
          <p:cNvSpPr>
            <a:spLocks noGrp="1"/>
          </p:cNvSpPr>
          <p:nvPr>
            <p:ph type="body" sz="quarter" idx="13" hasCustomPrompt="1"/>
          </p:nvPr>
        </p:nvSpPr>
        <p:spPr>
          <a:xfrm>
            <a:off x="7287624" y="5840963"/>
            <a:ext cx="1808162" cy="773438"/>
          </a:xfrm>
        </p:spPr>
        <p:txBody>
          <a:bodyPr anchor="b">
            <a:normAutofit/>
          </a:bodyPr>
          <a:lstStyle>
            <a:lvl1pPr>
              <a:defRPr sz="1200">
                <a:solidFill>
                  <a:srgbClr val="E50046"/>
                </a:solidFill>
              </a:defRPr>
            </a:lvl1pPr>
            <a:lvl2pPr marL="457200" indent="0">
              <a:buNone/>
              <a:defRPr/>
            </a:lvl2pPr>
          </a:lstStyle>
          <a:p>
            <a:pPr lvl="0"/>
            <a:r>
              <a:rPr lang="fr-BE" sz="1200"/>
              <a:t>Département</a:t>
            </a:r>
            <a:endParaRPr lang="fr-BE"/>
          </a:p>
        </p:txBody>
      </p:sp>
      <p:sp>
        <p:nvSpPr>
          <p:cNvPr id="17" name="Espace réservé du texte 14">
            <a:extLst>
              <a:ext uri="{FF2B5EF4-FFF2-40B4-BE49-F238E27FC236}">
                <a16:creationId xmlns:a16="http://schemas.microsoft.com/office/drawing/2014/main" id="{703263B8-0D8D-4874-82D4-659FD5A22094}"/>
              </a:ext>
            </a:extLst>
          </p:cNvPr>
          <p:cNvSpPr>
            <a:spLocks noGrp="1"/>
          </p:cNvSpPr>
          <p:nvPr>
            <p:ph type="body" sz="quarter" idx="14" hasCustomPrompt="1"/>
          </p:nvPr>
        </p:nvSpPr>
        <p:spPr>
          <a:xfrm>
            <a:off x="10169933" y="5840963"/>
            <a:ext cx="1808162" cy="773438"/>
          </a:xfrm>
        </p:spPr>
        <p:txBody>
          <a:bodyPr anchor="b">
            <a:normAutofit/>
          </a:bodyPr>
          <a:lstStyle>
            <a:lvl1pPr>
              <a:defRPr sz="1200" b="1">
                <a:solidFill>
                  <a:srgbClr val="E50046"/>
                </a:solidFill>
              </a:defRPr>
            </a:lvl1pPr>
            <a:lvl2pPr marL="457200" indent="0">
              <a:buNone/>
              <a:defRPr/>
            </a:lvl2pPr>
          </a:lstStyle>
          <a:p>
            <a:pPr lvl="0"/>
            <a:r>
              <a:rPr lang="fr-BE" sz="1200"/>
              <a:t>Date</a:t>
            </a:r>
            <a:endParaRPr lang="fr-BE"/>
          </a:p>
        </p:txBody>
      </p:sp>
    </p:spTree>
    <p:extLst>
      <p:ext uri="{BB962C8B-B14F-4D97-AF65-F5344CB8AC3E}">
        <p14:creationId xmlns:p14="http://schemas.microsoft.com/office/powerpoint/2010/main" val="2334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_Dispo1">
    <p:spTree>
      <p:nvGrpSpPr>
        <p:cNvPr id="1" name=""/>
        <p:cNvGrpSpPr/>
        <p:nvPr/>
      </p:nvGrpSpPr>
      <p:grpSpPr>
        <a:xfrm>
          <a:off x="0" y="0"/>
          <a:ext cx="0" cy="0"/>
          <a:chOff x="0" y="0"/>
          <a:chExt cx="0" cy="0"/>
        </a:xfrm>
      </p:grpSpPr>
      <p:sp>
        <p:nvSpPr>
          <p:cNvPr id="5" name="Triangle rectangle 4">
            <a:extLst>
              <a:ext uri="{FF2B5EF4-FFF2-40B4-BE49-F238E27FC236}">
                <a16:creationId xmlns:a16="http://schemas.microsoft.com/office/drawing/2014/main" id="{E63A9C51-A6E6-42FE-9C8E-0E337B93CE0C}"/>
              </a:ext>
            </a:extLst>
          </p:cNvPr>
          <p:cNvSpPr/>
          <p:nvPr userDrawn="1"/>
        </p:nvSpPr>
        <p:spPr>
          <a:xfrm rot="5400000">
            <a:off x="-74552" y="74551"/>
            <a:ext cx="6857997" cy="6708894"/>
          </a:xfrm>
          <a:prstGeom prst="rtTriangle">
            <a:avLst/>
          </a:prstGeom>
          <a:solidFill>
            <a:srgbClr val="E5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18EA8633-F66C-4A58-8CEB-61D2C9B1279E}"/>
              </a:ext>
            </a:extLst>
          </p:cNvPr>
          <p:cNvPicPr>
            <a:picLocks noChangeAspect="1"/>
          </p:cNvPicPr>
          <p:nvPr userDrawn="1"/>
        </p:nvPicPr>
        <p:blipFill>
          <a:blip r:embed="rId2"/>
          <a:srcRect/>
          <a:stretch/>
        </p:blipFill>
        <p:spPr>
          <a:xfrm>
            <a:off x="168964" y="825742"/>
            <a:ext cx="3831332" cy="1698798"/>
          </a:xfrm>
          <a:prstGeom prst="rect">
            <a:avLst/>
          </a:prstGeom>
        </p:spPr>
      </p:pic>
      <p:sp>
        <p:nvSpPr>
          <p:cNvPr id="8" name="Sous-titre 2">
            <a:extLst>
              <a:ext uri="{FF2B5EF4-FFF2-40B4-BE49-F238E27FC236}">
                <a16:creationId xmlns:a16="http://schemas.microsoft.com/office/drawing/2014/main" id="{F50E2E22-F716-46C7-8C8B-65CBB0508BE5}"/>
              </a:ext>
            </a:extLst>
          </p:cNvPr>
          <p:cNvSpPr txBox="1">
            <a:spLocks/>
          </p:cNvSpPr>
          <p:nvPr userDrawn="1"/>
        </p:nvSpPr>
        <p:spPr>
          <a:xfrm>
            <a:off x="1909636" y="5404951"/>
            <a:ext cx="1968097" cy="1209451"/>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fr-FR" sz="1400" b="1">
                <a:solidFill>
                  <a:srgbClr val="E50046"/>
                </a:solidFill>
                <a:latin typeface="Avenir Next LT Pro" panose="020B0504020202020204" pitchFamily="34" charset="77"/>
              </a:rPr>
              <a:t>Service public</a:t>
            </a:r>
            <a:br>
              <a:rPr lang="fr-FR" sz="1400" b="1">
                <a:solidFill>
                  <a:srgbClr val="E50046"/>
                </a:solidFill>
                <a:latin typeface="Avenir Next LT Pro" panose="020B0504020202020204" pitchFamily="34" charset="77"/>
              </a:rPr>
            </a:br>
            <a:r>
              <a:rPr lang="fr-FR" sz="1400" b="1">
                <a:solidFill>
                  <a:srgbClr val="E50046"/>
                </a:solidFill>
                <a:latin typeface="Avenir Next LT Pro" panose="020B0504020202020204" pitchFamily="34" charset="77"/>
              </a:rPr>
              <a:t>de Wallonie</a:t>
            </a:r>
            <a:endParaRPr lang="fr-FR" sz="1200">
              <a:solidFill>
                <a:srgbClr val="E50046"/>
              </a:solidFill>
              <a:latin typeface="Avenir Next LT Pro" panose="020B0504020202020204" pitchFamily="34" charset="77"/>
            </a:endParaRPr>
          </a:p>
        </p:txBody>
      </p:sp>
      <p:sp>
        <p:nvSpPr>
          <p:cNvPr id="13" name="Espace réservé du texte 12">
            <a:extLst>
              <a:ext uri="{FF2B5EF4-FFF2-40B4-BE49-F238E27FC236}">
                <a16:creationId xmlns:a16="http://schemas.microsoft.com/office/drawing/2014/main" id="{35383D84-1C19-4DC5-B14C-410B0CEB9C18}"/>
              </a:ext>
            </a:extLst>
          </p:cNvPr>
          <p:cNvSpPr>
            <a:spLocks noGrp="1"/>
          </p:cNvSpPr>
          <p:nvPr>
            <p:ph type="body" sz="quarter" idx="11" hasCustomPrompt="1"/>
          </p:nvPr>
        </p:nvSpPr>
        <p:spPr>
          <a:xfrm>
            <a:off x="5506349" y="4175769"/>
            <a:ext cx="4075755" cy="312256"/>
          </a:xfrm>
        </p:spPr>
        <p:txBody>
          <a:bodyPr anchor="t">
            <a:normAutofit/>
          </a:bodyPr>
          <a:lstStyle>
            <a:lvl1pPr>
              <a:defRPr sz="1600">
                <a:solidFill>
                  <a:srgbClr val="E50046"/>
                </a:solidFill>
              </a:defRPr>
            </a:lvl1pPr>
          </a:lstStyle>
          <a:p>
            <a:pPr lvl="0"/>
            <a:r>
              <a:rPr lang="fr-FR"/>
              <a:t>Intervenant</a:t>
            </a:r>
            <a:endParaRPr lang="fr-BE"/>
          </a:p>
        </p:txBody>
      </p:sp>
      <p:sp>
        <p:nvSpPr>
          <p:cNvPr id="15" name="Espace réservé du texte 14">
            <a:extLst>
              <a:ext uri="{FF2B5EF4-FFF2-40B4-BE49-F238E27FC236}">
                <a16:creationId xmlns:a16="http://schemas.microsoft.com/office/drawing/2014/main" id="{96AE7DAA-1B84-42B2-8E0A-1B46F20E3482}"/>
              </a:ext>
            </a:extLst>
          </p:cNvPr>
          <p:cNvSpPr>
            <a:spLocks noGrp="1"/>
          </p:cNvSpPr>
          <p:nvPr>
            <p:ph type="body" sz="quarter" idx="12" hasCustomPrompt="1"/>
          </p:nvPr>
        </p:nvSpPr>
        <p:spPr>
          <a:xfrm>
            <a:off x="4286016" y="5840963"/>
            <a:ext cx="1808162" cy="773438"/>
          </a:xfrm>
        </p:spPr>
        <p:txBody>
          <a:bodyPr anchor="b">
            <a:normAutofit/>
          </a:bodyPr>
          <a:lstStyle>
            <a:lvl1pPr>
              <a:defRPr sz="1200">
                <a:solidFill>
                  <a:srgbClr val="E50046"/>
                </a:solidFill>
              </a:defRPr>
            </a:lvl1pPr>
            <a:lvl2pPr marL="457200" indent="0">
              <a:buNone/>
              <a:defRPr/>
            </a:lvl2pPr>
          </a:lstStyle>
          <a:p>
            <a:pPr lvl="0"/>
            <a:r>
              <a:rPr lang="fr-BE" sz="1200"/>
              <a:t>SPW #entité</a:t>
            </a:r>
            <a:endParaRPr lang="fr-BE"/>
          </a:p>
        </p:txBody>
      </p:sp>
      <p:sp>
        <p:nvSpPr>
          <p:cNvPr id="16" name="Espace réservé du texte 14">
            <a:extLst>
              <a:ext uri="{FF2B5EF4-FFF2-40B4-BE49-F238E27FC236}">
                <a16:creationId xmlns:a16="http://schemas.microsoft.com/office/drawing/2014/main" id="{4414A048-6B96-43EF-A553-2208D09F9376}"/>
              </a:ext>
            </a:extLst>
          </p:cNvPr>
          <p:cNvSpPr>
            <a:spLocks noGrp="1"/>
          </p:cNvSpPr>
          <p:nvPr>
            <p:ph type="body" sz="quarter" idx="13" hasCustomPrompt="1"/>
          </p:nvPr>
        </p:nvSpPr>
        <p:spPr>
          <a:xfrm>
            <a:off x="7287624" y="5840963"/>
            <a:ext cx="1808162" cy="773438"/>
          </a:xfrm>
        </p:spPr>
        <p:txBody>
          <a:bodyPr anchor="b">
            <a:normAutofit/>
          </a:bodyPr>
          <a:lstStyle>
            <a:lvl1pPr>
              <a:defRPr sz="1200">
                <a:solidFill>
                  <a:srgbClr val="E50046"/>
                </a:solidFill>
              </a:defRPr>
            </a:lvl1pPr>
            <a:lvl2pPr marL="457200" indent="0">
              <a:buNone/>
              <a:defRPr/>
            </a:lvl2pPr>
          </a:lstStyle>
          <a:p>
            <a:pPr lvl="0"/>
            <a:r>
              <a:rPr lang="fr-BE" sz="1200"/>
              <a:t>Département</a:t>
            </a:r>
            <a:endParaRPr lang="fr-BE"/>
          </a:p>
        </p:txBody>
      </p:sp>
      <p:sp>
        <p:nvSpPr>
          <p:cNvPr id="17" name="Espace réservé du texte 14">
            <a:extLst>
              <a:ext uri="{FF2B5EF4-FFF2-40B4-BE49-F238E27FC236}">
                <a16:creationId xmlns:a16="http://schemas.microsoft.com/office/drawing/2014/main" id="{703263B8-0D8D-4874-82D4-659FD5A22094}"/>
              </a:ext>
            </a:extLst>
          </p:cNvPr>
          <p:cNvSpPr>
            <a:spLocks noGrp="1"/>
          </p:cNvSpPr>
          <p:nvPr>
            <p:ph type="body" sz="quarter" idx="14" hasCustomPrompt="1"/>
          </p:nvPr>
        </p:nvSpPr>
        <p:spPr>
          <a:xfrm>
            <a:off x="10169933" y="5840963"/>
            <a:ext cx="1808162" cy="773438"/>
          </a:xfrm>
        </p:spPr>
        <p:txBody>
          <a:bodyPr anchor="b">
            <a:normAutofit/>
          </a:bodyPr>
          <a:lstStyle>
            <a:lvl1pPr>
              <a:defRPr sz="1200" b="1">
                <a:solidFill>
                  <a:srgbClr val="E50046"/>
                </a:solidFill>
              </a:defRPr>
            </a:lvl1pPr>
            <a:lvl2pPr marL="457200" indent="0">
              <a:buNone/>
              <a:defRPr/>
            </a:lvl2pPr>
          </a:lstStyle>
          <a:p>
            <a:pPr lvl="0"/>
            <a:r>
              <a:rPr lang="fr-BE" sz="1200"/>
              <a:t>Date</a:t>
            </a:r>
            <a:endParaRPr lang="fr-BE"/>
          </a:p>
        </p:txBody>
      </p:sp>
      <p:sp>
        <p:nvSpPr>
          <p:cNvPr id="2" name="ZoneTexte 1">
            <a:extLst>
              <a:ext uri="{FF2B5EF4-FFF2-40B4-BE49-F238E27FC236}">
                <a16:creationId xmlns:a16="http://schemas.microsoft.com/office/drawing/2014/main" id="{54D9DFC3-8C9C-40E5-8DF1-4AD7E7788CDF}"/>
              </a:ext>
            </a:extLst>
          </p:cNvPr>
          <p:cNvSpPr txBox="1"/>
          <p:nvPr userDrawn="1"/>
        </p:nvSpPr>
        <p:spPr>
          <a:xfrm>
            <a:off x="4837318" y="2374137"/>
            <a:ext cx="6708775" cy="1220847"/>
          </a:xfrm>
          <a:prstGeom prst="rect">
            <a:avLst/>
          </a:prstGeom>
          <a:noFill/>
        </p:spPr>
        <p:txBody>
          <a:bodyPr wrap="square" rtlCol="0">
            <a:spAutoFit/>
          </a:bodyPr>
          <a:lstStyle/>
          <a:p>
            <a:pPr>
              <a:lnSpc>
                <a:spcPts val="4400"/>
              </a:lnSpc>
            </a:pPr>
            <a:r>
              <a:rPr lang="fr-BE" sz="4400" b="1" i="0">
                <a:solidFill>
                  <a:srgbClr val="E50046"/>
                </a:solidFill>
                <a:latin typeface="Avenir Next LT Pro Demi" panose="020B0504020202020204" pitchFamily="34" charset="77"/>
              </a:rPr>
              <a:t>Merci pour </a:t>
            </a:r>
            <a:br>
              <a:rPr lang="fr-BE" sz="4400" b="1" i="0">
                <a:solidFill>
                  <a:srgbClr val="E50046"/>
                </a:solidFill>
                <a:latin typeface="Avenir Next LT Pro Demi" panose="020B0504020202020204" pitchFamily="34" charset="77"/>
              </a:rPr>
            </a:br>
            <a:r>
              <a:rPr lang="fr-BE" sz="4400" b="1" i="0">
                <a:solidFill>
                  <a:srgbClr val="E50046"/>
                </a:solidFill>
                <a:latin typeface="Avenir Next LT Pro Demi" panose="020B0504020202020204" pitchFamily="34" charset="77"/>
              </a:rPr>
              <a:t>votre attention !</a:t>
            </a:r>
          </a:p>
        </p:txBody>
      </p:sp>
      <p:sp>
        <p:nvSpPr>
          <p:cNvPr id="14" name="Espace réservé du texte 12">
            <a:extLst>
              <a:ext uri="{FF2B5EF4-FFF2-40B4-BE49-F238E27FC236}">
                <a16:creationId xmlns:a16="http://schemas.microsoft.com/office/drawing/2014/main" id="{1C46DE48-2CD6-42C1-9377-B38A50E34A72}"/>
              </a:ext>
            </a:extLst>
          </p:cNvPr>
          <p:cNvSpPr>
            <a:spLocks noGrp="1"/>
          </p:cNvSpPr>
          <p:nvPr>
            <p:ph type="body" sz="quarter" idx="15" hasCustomPrompt="1"/>
          </p:nvPr>
        </p:nvSpPr>
        <p:spPr>
          <a:xfrm>
            <a:off x="5506348" y="4603838"/>
            <a:ext cx="4075755" cy="312256"/>
          </a:xfrm>
        </p:spPr>
        <p:txBody>
          <a:bodyPr anchor="t">
            <a:normAutofit/>
          </a:bodyPr>
          <a:lstStyle>
            <a:lvl1pPr>
              <a:defRPr sz="1600">
                <a:solidFill>
                  <a:srgbClr val="E50046"/>
                </a:solidFill>
              </a:defRPr>
            </a:lvl1pPr>
          </a:lstStyle>
          <a:p>
            <a:pPr lvl="0"/>
            <a:r>
              <a:rPr lang="fr-FR"/>
              <a:t>Téléphone</a:t>
            </a:r>
            <a:endParaRPr lang="fr-BE"/>
          </a:p>
        </p:txBody>
      </p:sp>
      <p:sp>
        <p:nvSpPr>
          <p:cNvPr id="18" name="Espace réservé du texte 12">
            <a:extLst>
              <a:ext uri="{FF2B5EF4-FFF2-40B4-BE49-F238E27FC236}">
                <a16:creationId xmlns:a16="http://schemas.microsoft.com/office/drawing/2014/main" id="{614B6D9B-C0AE-475B-AA9E-4B5C22DE8B1F}"/>
              </a:ext>
            </a:extLst>
          </p:cNvPr>
          <p:cNvSpPr>
            <a:spLocks noGrp="1"/>
          </p:cNvSpPr>
          <p:nvPr>
            <p:ph type="body" sz="quarter" idx="16" hasCustomPrompt="1"/>
          </p:nvPr>
        </p:nvSpPr>
        <p:spPr>
          <a:xfrm>
            <a:off x="5506347" y="5035223"/>
            <a:ext cx="4075755" cy="312256"/>
          </a:xfrm>
        </p:spPr>
        <p:txBody>
          <a:bodyPr anchor="t">
            <a:normAutofit/>
          </a:bodyPr>
          <a:lstStyle>
            <a:lvl1pPr>
              <a:defRPr sz="1600">
                <a:solidFill>
                  <a:srgbClr val="E50046"/>
                </a:solidFill>
              </a:defRPr>
            </a:lvl1pPr>
          </a:lstStyle>
          <a:p>
            <a:pPr lvl="0"/>
            <a:r>
              <a:rPr lang="fr-FR"/>
              <a:t>Mail</a:t>
            </a:r>
            <a:endParaRPr lang="fr-BE"/>
          </a:p>
        </p:txBody>
      </p:sp>
      <p:sp>
        <p:nvSpPr>
          <p:cNvPr id="4" name="Ellipse 3">
            <a:extLst>
              <a:ext uri="{FF2B5EF4-FFF2-40B4-BE49-F238E27FC236}">
                <a16:creationId xmlns:a16="http://schemas.microsoft.com/office/drawing/2014/main" id="{467D6A8A-CA9A-4958-87A4-3560D9AE0057}"/>
              </a:ext>
            </a:extLst>
          </p:cNvPr>
          <p:cNvSpPr/>
          <p:nvPr userDrawn="1"/>
        </p:nvSpPr>
        <p:spPr>
          <a:xfrm>
            <a:off x="4837318" y="4151897"/>
            <a:ext cx="360000" cy="360000"/>
          </a:xfrm>
          <a:prstGeom prst="ellips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0" name="Ellipse 19">
            <a:extLst>
              <a:ext uri="{FF2B5EF4-FFF2-40B4-BE49-F238E27FC236}">
                <a16:creationId xmlns:a16="http://schemas.microsoft.com/office/drawing/2014/main" id="{E030AEA7-C5F4-49CB-9E5E-6D71AC5B528A}"/>
              </a:ext>
            </a:extLst>
          </p:cNvPr>
          <p:cNvSpPr/>
          <p:nvPr userDrawn="1"/>
        </p:nvSpPr>
        <p:spPr>
          <a:xfrm>
            <a:off x="4837318" y="4581624"/>
            <a:ext cx="360000" cy="360000"/>
          </a:xfrm>
          <a:prstGeom prst="ellips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1" name="Ellipse 20">
            <a:extLst>
              <a:ext uri="{FF2B5EF4-FFF2-40B4-BE49-F238E27FC236}">
                <a16:creationId xmlns:a16="http://schemas.microsoft.com/office/drawing/2014/main" id="{A4676370-5517-47DF-9DC9-436F808C9532}"/>
              </a:ext>
            </a:extLst>
          </p:cNvPr>
          <p:cNvSpPr/>
          <p:nvPr userDrawn="1"/>
        </p:nvSpPr>
        <p:spPr>
          <a:xfrm>
            <a:off x="4837318" y="5011351"/>
            <a:ext cx="360000" cy="360000"/>
          </a:xfrm>
          <a:prstGeom prst="ellips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9" name="Graphique 8" descr="Utilisateur contour">
            <a:extLst>
              <a:ext uri="{FF2B5EF4-FFF2-40B4-BE49-F238E27FC236}">
                <a16:creationId xmlns:a16="http://schemas.microsoft.com/office/drawing/2014/main" id="{DD294D12-81B5-4140-9320-DE5DA8B7D20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09318" y="4223897"/>
            <a:ext cx="216000" cy="216000"/>
          </a:xfrm>
          <a:prstGeom prst="rect">
            <a:avLst/>
          </a:prstGeom>
        </p:spPr>
      </p:pic>
      <p:pic>
        <p:nvPicPr>
          <p:cNvPr id="11" name="Graphique 10" descr="Téléphone à haut-parleur contour">
            <a:extLst>
              <a:ext uri="{FF2B5EF4-FFF2-40B4-BE49-F238E27FC236}">
                <a16:creationId xmlns:a16="http://schemas.microsoft.com/office/drawing/2014/main" id="{6D3F11E2-D147-45A9-9141-6AB9209B0D87}"/>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09318" y="4652131"/>
            <a:ext cx="216000" cy="216000"/>
          </a:xfrm>
          <a:prstGeom prst="rect">
            <a:avLst/>
          </a:prstGeom>
        </p:spPr>
      </p:pic>
      <p:pic>
        <p:nvPicPr>
          <p:cNvPr id="23" name="Graphique 22" descr="Adresse de courrier contour">
            <a:extLst>
              <a:ext uri="{FF2B5EF4-FFF2-40B4-BE49-F238E27FC236}">
                <a16:creationId xmlns:a16="http://schemas.microsoft.com/office/drawing/2014/main" id="{CC94387D-06F0-477D-97E4-994AB4FF0018}"/>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09318" y="5081386"/>
            <a:ext cx="216000" cy="216000"/>
          </a:xfrm>
          <a:prstGeom prst="rect">
            <a:avLst/>
          </a:prstGeom>
        </p:spPr>
      </p:pic>
    </p:spTree>
    <p:extLst>
      <p:ext uri="{BB962C8B-B14F-4D97-AF65-F5344CB8AC3E}">
        <p14:creationId xmlns:p14="http://schemas.microsoft.com/office/powerpoint/2010/main" val="414960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27CC46-6EE0-9F2D-3CD8-D5D0BD7749F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55211AA-B631-693E-FAA8-3F72F47199A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61B0481-5965-C698-5EFD-3A83C20C5FC2}"/>
              </a:ext>
            </a:extLst>
          </p:cNvPr>
          <p:cNvSpPr>
            <a:spLocks noGrp="1"/>
          </p:cNvSpPr>
          <p:nvPr>
            <p:ph type="dt" sz="half" idx="10"/>
          </p:nvPr>
        </p:nvSpPr>
        <p:spPr/>
        <p:txBody>
          <a:bodyPr/>
          <a:lstStyle/>
          <a:p>
            <a:fld id="{0C63BEBF-6CD8-44D5-BF1A-99C9F8496955}" type="datetime1">
              <a:rPr lang="fr-BE" smtClean="0"/>
              <a:t>21-03-23</a:t>
            </a:fld>
            <a:endParaRPr lang="fr-BE"/>
          </a:p>
        </p:txBody>
      </p:sp>
      <p:sp>
        <p:nvSpPr>
          <p:cNvPr id="5" name="Espace réservé du pied de page 4">
            <a:extLst>
              <a:ext uri="{FF2B5EF4-FFF2-40B4-BE49-F238E27FC236}">
                <a16:creationId xmlns:a16="http://schemas.microsoft.com/office/drawing/2014/main" id="{C4411008-61E0-CF82-E61E-E3C1892E9A2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183D511B-0329-8859-5317-C7F7043E006C}"/>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3324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3DC81-4583-0D51-51D0-1A48638FDFE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26CB7601-CF24-3100-69B7-EFE381E98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2D2C16-1330-B958-5901-87F3D0195F6A}"/>
              </a:ext>
            </a:extLst>
          </p:cNvPr>
          <p:cNvSpPr>
            <a:spLocks noGrp="1"/>
          </p:cNvSpPr>
          <p:nvPr>
            <p:ph type="dt" sz="half" idx="10"/>
          </p:nvPr>
        </p:nvSpPr>
        <p:spPr/>
        <p:txBody>
          <a:bodyPr/>
          <a:lstStyle/>
          <a:p>
            <a:fld id="{DC6BFFB6-C98F-4082-8A87-E0E58211C3AE}" type="datetime1">
              <a:rPr lang="fr-BE" smtClean="0"/>
              <a:t>21-03-23</a:t>
            </a:fld>
            <a:endParaRPr lang="fr-BE"/>
          </a:p>
        </p:txBody>
      </p:sp>
      <p:sp>
        <p:nvSpPr>
          <p:cNvPr id="5" name="Espace réservé du pied de page 4">
            <a:extLst>
              <a:ext uri="{FF2B5EF4-FFF2-40B4-BE49-F238E27FC236}">
                <a16:creationId xmlns:a16="http://schemas.microsoft.com/office/drawing/2014/main" id="{C661267F-C4A5-F8B8-8C0C-2E0A03BAE8E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0DE011E-F7AC-4E88-75BF-B4AFB6F72702}"/>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14097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4181-1132-76F8-AD7E-536D02D9FEC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F1113F-B805-5DC5-FCD4-0DEF5D23301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E62DDC1-E919-5FB7-183F-9600B5567DE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385B42E1-3033-A30E-00BB-36003D4B9AC0}"/>
              </a:ext>
            </a:extLst>
          </p:cNvPr>
          <p:cNvSpPr>
            <a:spLocks noGrp="1"/>
          </p:cNvSpPr>
          <p:nvPr>
            <p:ph type="dt" sz="half" idx="10"/>
          </p:nvPr>
        </p:nvSpPr>
        <p:spPr/>
        <p:txBody>
          <a:bodyPr/>
          <a:lstStyle/>
          <a:p>
            <a:fld id="{3E04B00C-6B63-4A3F-B8C6-05C7D5A4365A}" type="datetime1">
              <a:rPr lang="fr-BE" smtClean="0"/>
              <a:t>21-03-23</a:t>
            </a:fld>
            <a:endParaRPr lang="fr-BE"/>
          </a:p>
        </p:txBody>
      </p:sp>
      <p:sp>
        <p:nvSpPr>
          <p:cNvPr id="6" name="Espace réservé du pied de page 5">
            <a:extLst>
              <a:ext uri="{FF2B5EF4-FFF2-40B4-BE49-F238E27FC236}">
                <a16:creationId xmlns:a16="http://schemas.microsoft.com/office/drawing/2014/main" id="{F3049304-0C42-C34D-D0EB-E16141EDE63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53433A9-7A98-1974-A1B5-78DDD5E1C942}"/>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67000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5D5299-D359-3019-281D-1EE04DF66592}"/>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F488D77-737C-4929-6513-3E9889C56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A1A880-3C27-268D-8839-C540B233B1E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33A216A3-BBAA-6C75-14E1-3C55A05A1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CFCCCB-0DFC-1A99-BFF6-C047ACF4435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0485F30-FA14-9B61-2AB2-DA45191BB1B7}"/>
              </a:ext>
            </a:extLst>
          </p:cNvPr>
          <p:cNvSpPr>
            <a:spLocks noGrp="1"/>
          </p:cNvSpPr>
          <p:nvPr>
            <p:ph type="dt" sz="half" idx="10"/>
          </p:nvPr>
        </p:nvSpPr>
        <p:spPr/>
        <p:txBody>
          <a:bodyPr/>
          <a:lstStyle/>
          <a:p>
            <a:fld id="{D00F904D-575F-4833-8E34-CF9C2941F70F}" type="datetime1">
              <a:rPr lang="fr-BE" smtClean="0"/>
              <a:t>21-03-23</a:t>
            </a:fld>
            <a:endParaRPr lang="fr-BE"/>
          </a:p>
        </p:txBody>
      </p:sp>
      <p:sp>
        <p:nvSpPr>
          <p:cNvPr id="8" name="Espace réservé du pied de page 7">
            <a:extLst>
              <a:ext uri="{FF2B5EF4-FFF2-40B4-BE49-F238E27FC236}">
                <a16:creationId xmlns:a16="http://schemas.microsoft.com/office/drawing/2014/main" id="{F5B18F0E-C61B-D34F-FC82-7FF7EC7FBA98}"/>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DEF656EF-1203-D4A7-E2F3-78C5DCE0028E}"/>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21361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4FBBA5-B48D-1A6A-D9CB-7C1CE6900CFE}"/>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0B66D88-5528-F632-7E58-B9B96EC423ED}"/>
              </a:ext>
            </a:extLst>
          </p:cNvPr>
          <p:cNvSpPr>
            <a:spLocks noGrp="1"/>
          </p:cNvSpPr>
          <p:nvPr>
            <p:ph type="dt" sz="half" idx="10"/>
          </p:nvPr>
        </p:nvSpPr>
        <p:spPr/>
        <p:txBody>
          <a:bodyPr/>
          <a:lstStyle/>
          <a:p>
            <a:fld id="{5DE16263-82BF-48AB-A78E-B574F8552CE9}" type="datetime1">
              <a:rPr lang="fr-BE" smtClean="0"/>
              <a:t>21-03-23</a:t>
            </a:fld>
            <a:endParaRPr lang="fr-BE"/>
          </a:p>
        </p:txBody>
      </p:sp>
      <p:sp>
        <p:nvSpPr>
          <p:cNvPr id="4" name="Espace réservé du pied de page 3">
            <a:extLst>
              <a:ext uri="{FF2B5EF4-FFF2-40B4-BE49-F238E27FC236}">
                <a16:creationId xmlns:a16="http://schemas.microsoft.com/office/drawing/2014/main" id="{30C8E5F8-8BD6-A1E3-B83C-F21807C87EF9}"/>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680CB695-2608-F1B7-E981-53C184B2D1B3}"/>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47251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73EB25-D7EB-DF94-E4B3-B4C505642720}"/>
              </a:ext>
            </a:extLst>
          </p:cNvPr>
          <p:cNvSpPr>
            <a:spLocks noGrp="1"/>
          </p:cNvSpPr>
          <p:nvPr>
            <p:ph type="dt" sz="half" idx="10"/>
          </p:nvPr>
        </p:nvSpPr>
        <p:spPr/>
        <p:txBody>
          <a:bodyPr/>
          <a:lstStyle/>
          <a:p>
            <a:fld id="{21319239-D012-4880-8D91-3BF33EFE96F7}" type="datetime1">
              <a:rPr lang="fr-BE" smtClean="0"/>
              <a:t>21-03-23</a:t>
            </a:fld>
            <a:endParaRPr lang="fr-BE"/>
          </a:p>
        </p:txBody>
      </p:sp>
      <p:sp>
        <p:nvSpPr>
          <p:cNvPr id="3" name="Espace réservé du pied de page 2">
            <a:extLst>
              <a:ext uri="{FF2B5EF4-FFF2-40B4-BE49-F238E27FC236}">
                <a16:creationId xmlns:a16="http://schemas.microsoft.com/office/drawing/2014/main" id="{8DB8CC1B-02EE-3F26-B40A-2579CE3C42EC}"/>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E69F7E57-78F3-8F94-DF3C-A218925D1EFC}"/>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93767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87A111-C49B-B79B-F7BA-28754788E5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E4F7EE2-A511-0BAE-52BE-0385E78FA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48A19C4-1840-2BD5-0B7C-CB6FA8413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584BF2-C164-0270-D168-E8311304E505}"/>
              </a:ext>
            </a:extLst>
          </p:cNvPr>
          <p:cNvSpPr>
            <a:spLocks noGrp="1"/>
          </p:cNvSpPr>
          <p:nvPr>
            <p:ph type="dt" sz="half" idx="10"/>
          </p:nvPr>
        </p:nvSpPr>
        <p:spPr/>
        <p:txBody>
          <a:bodyPr/>
          <a:lstStyle/>
          <a:p>
            <a:fld id="{3194C8A0-DE2C-4DE7-BFC7-475E7CBB2D71}" type="datetime1">
              <a:rPr lang="fr-BE" smtClean="0"/>
              <a:t>21-03-23</a:t>
            </a:fld>
            <a:endParaRPr lang="fr-BE"/>
          </a:p>
        </p:txBody>
      </p:sp>
      <p:sp>
        <p:nvSpPr>
          <p:cNvPr id="6" name="Espace réservé du pied de page 5">
            <a:extLst>
              <a:ext uri="{FF2B5EF4-FFF2-40B4-BE49-F238E27FC236}">
                <a16:creationId xmlns:a16="http://schemas.microsoft.com/office/drawing/2014/main" id="{2503707F-33F4-B5E7-8424-F0C7B403379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4C5BC87B-8EC9-7AA1-4D47-58CD6701878B}"/>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71035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CC144-EEA9-156F-2A2D-581385ED7D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A6BB6279-1862-F485-44BE-843790925B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95D4D3B3-24A8-F054-EE22-7FF044AD2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A64685D-834F-5054-0EE7-B8CE2767EF27}"/>
              </a:ext>
            </a:extLst>
          </p:cNvPr>
          <p:cNvSpPr>
            <a:spLocks noGrp="1"/>
          </p:cNvSpPr>
          <p:nvPr>
            <p:ph type="dt" sz="half" idx="10"/>
          </p:nvPr>
        </p:nvSpPr>
        <p:spPr/>
        <p:txBody>
          <a:bodyPr/>
          <a:lstStyle/>
          <a:p>
            <a:fld id="{48078240-95F6-4FED-83B8-3ABC1E001E2B}" type="datetime1">
              <a:rPr lang="fr-BE" smtClean="0"/>
              <a:t>21-03-23</a:t>
            </a:fld>
            <a:endParaRPr lang="fr-BE"/>
          </a:p>
        </p:txBody>
      </p:sp>
      <p:sp>
        <p:nvSpPr>
          <p:cNvPr id="6" name="Espace réservé du pied de page 5">
            <a:extLst>
              <a:ext uri="{FF2B5EF4-FFF2-40B4-BE49-F238E27FC236}">
                <a16:creationId xmlns:a16="http://schemas.microsoft.com/office/drawing/2014/main" id="{BF3AB23A-C485-54A7-9B52-C95EB473EDB3}"/>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18B5BA2-171D-7691-668C-90DFFC8023A7}"/>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30535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BBAF1DD-2813-23BC-A1F8-5AAFCE539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44393C0-BF62-F107-F777-4A605EB98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ACBC5EE-51DA-C02E-DAA1-CD22C3F21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42F4E-F69A-4260-B0B9-C68C685C575E}" type="datetime1">
              <a:rPr lang="fr-BE" smtClean="0"/>
              <a:t>21-03-23</a:t>
            </a:fld>
            <a:endParaRPr lang="fr-BE"/>
          </a:p>
        </p:txBody>
      </p:sp>
      <p:sp>
        <p:nvSpPr>
          <p:cNvPr id="5" name="Espace réservé du pied de page 4">
            <a:extLst>
              <a:ext uri="{FF2B5EF4-FFF2-40B4-BE49-F238E27FC236}">
                <a16:creationId xmlns:a16="http://schemas.microsoft.com/office/drawing/2014/main" id="{471F026C-1933-1F66-F8CE-2C6761FFF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A801FCE5-2E03-E687-EC7F-0BD50E0B2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25C07-CCDA-41B6-B741-21F794F822B8}" type="slidenum">
              <a:rPr lang="fr-BE" smtClean="0"/>
              <a:t>‹N°›</a:t>
            </a:fld>
            <a:endParaRPr lang="fr-BE"/>
          </a:p>
        </p:txBody>
      </p:sp>
    </p:spTree>
    <p:extLst>
      <p:ext uri="{BB962C8B-B14F-4D97-AF65-F5344CB8AC3E}">
        <p14:creationId xmlns:p14="http://schemas.microsoft.com/office/powerpoint/2010/main" val="279811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A552B7B-EDE4-4B65-BD59-9134C0AD57F6}"/>
              </a:ext>
            </a:extLst>
          </p:cNvPr>
          <p:cNvSpPr>
            <a:spLocks noGrp="1"/>
          </p:cNvSpPr>
          <p:nvPr>
            <p:ph type="body" sz="quarter" idx="10"/>
          </p:nvPr>
        </p:nvSpPr>
        <p:spPr/>
        <p:txBody>
          <a:bodyPr>
            <a:normAutofit/>
          </a:bodyPr>
          <a:lstStyle/>
          <a:p>
            <a:pPr marL="0" indent="0" algn="ctr">
              <a:buNone/>
            </a:pPr>
            <a:r>
              <a:rPr lang="fr-BE" b="0" dirty="0"/>
              <a:t>Le régime disciplinaire</a:t>
            </a:r>
          </a:p>
        </p:txBody>
      </p:sp>
      <p:sp>
        <p:nvSpPr>
          <p:cNvPr id="3" name="Espace réservé du texte 2">
            <a:extLst>
              <a:ext uri="{FF2B5EF4-FFF2-40B4-BE49-F238E27FC236}">
                <a16:creationId xmlns:a16="http://schemas.microsoft.com/office/drawing/2014/main" id="{58F190B3-8177-44A1-8FC1-B8022826A782}"/>
              </a:ext>
            </a:extLst>
          </p:cNvPr>
          <p:cNvSpPr>
            <a:spLocks noGrp="1"/>
          </p:cNvSpPr>
          <p:nvPr>
            <p:ph type="body" sz="quarter" idx="11"/>
          </p:nvPr>
        </p:nvSpPr>
        <p:spPr>
          <a:xfrm>
            <a:off x="4972050" y="4124325"/>
            <a:ext cx="6574043" cy="909439"/>
          </a:xfrm>
        </p:spPr>
        <p:txBody>
          <a:bodyPr/>
          <a:lstStyle/>
          <a:p>
            <a:pPr marL="0" indent="0">
              <a:buNone/>
            </a:pPr>
            <a:endParaRPr lang="fr-BE" dirty="0"/>
          </a:p>
          <a:p>
            <a:pPr marL="0" indent="0" algn="ctr">
              <a:buNone/>
            </a:pPr>
            <a:r>
              <a:rPr lang="fr-BE" dirty="0"/>
              <a:t>Formation « kit de base » des directeurs</a:t>
            </a:r>
          </a:p>
        </p:txBody>
      </p:sp>
      <p:sp>
        <p:nvSpPr>
          <p:cNvPr id="4" name="Espace réservé du texte 3">
            <a:extLst>
              <a:ext uri="{FF2B5EF4-FFF2-40B4-BE49-F238E27FC236}">
                <a16:creationId xmlns:a16="http://schemas.microsoft.com/office/drawing/2014/main" id="{80A8286E-3D03-473F-A658-3105A6B555FA}"/>
              </a:ext>
            </a:extLst>
          </p:cNvPr>
          <p:cNvSpPr>
            <a:spLocks noGrp="1"/>
          </p:cNvSpPr>
          <p:nvPr>
            <p:ph type="body" sz="quarter" idx="12"/>
          </p:nvPr>
        </p:nvSpPr>
        <p:spPr/>
        <p:txBody>
          <a:bodyPr/>
          <a:lstStyle/>
          <a:p>
            <a:pPr marL="0" indent="0">
              <a:buNone/>
            </a:pPr>
            <a:r>
              <a:rPr lang="fr-BE" dirty="0"/>
              <a:t>SPW Support</a:t>
            </a:r>
          </a:p>
        </p:txBody>
      </p:sp>
      <p:sp>
        <p:nvSpPr>
          <p:cNvPr id="5" name="Espace réservé du texte 4">
            <a:extLst>
              <a:ext uri="{FF2B5EF4-FFF2-40B4-BE49-F238E27FC236}">
                <a16:creationId xmlns:a16="http://schemas.microsoft.com/office/drawing/2014/main" id="{428681BB-84B4-4D90-A9C9-99F5EFA32485}"/>
              </a:ext>
            </a:extLst>
          </p:cNvPr>
          <p:cNvSpPr>
            <a:spLocks noGrp="1"/>
          </p:cNvSpPr>
          <p:nvPr>
            <p:ph type="body" sz="quarter" idx="13"/>
          </p:nvPr>
        </p:nvSpPr>
        <p:spPr>
          <a:xfrm>
            <a:off x="7287623" y="5840963"/>
            <a:ext cx="2475213" cy="773438"/>
          </a:xfrm>
        </p:spPr>
        <p:txBody>
          <a:bodyPr/>
          <a:lstStyle/>
          <a:p>
            <a:pPr marL="0" indent="0">
              <a:buNone/>
            </a:pPr>
            <a:r>
              <a:rPr lang="fr-BE" dirty="0"/>
              <a:t>Département du Support de la fonction publique régionale</a:t>
            </a:r>
          </a:p>
          <a:p>
            <a:pPr marL="0" indent="0">
              <a:buNone/>
            </a:pPr>
            <a:r>
              <a:rPr lang="fr-BE" dirty="0"/>
              <a:t>Direction de la Réglementation</a:t>
            </a:r>
          </a:p>
        </p:txBody>
      </p:sp>
      <p:sp>
        <p:nvSpPr>
          <p:cNvPr id="6" name="Espace réservé du texte 5">
            <a:extLst>
              <a:ext uri="{FF2B5EF4-FFF2-40B4-BE49-F238E27FC236}">
                <a16:creationId xmlns:a16="http://schemas.microsoft.com/office/drawing/2014/main" id="{BB27B592-A11E-49AB-8631-C91AA4C21F87}"/>
              </a:ext>
            </a:extLst>
          </p:cNvPr>
          <p:cNvSpPr>
            <a:spLocks noGrp="1"/>
          </p:cNvSpPr>
          <p:nvPr>
            <p:ph type="body" sz="quarter" idx="14"/>
          </p:nvPr>
        </p:nvSpPr>
        <p:spPr/>
        <p:txBody>
          <a:bodyPr>
            <a:normAutofit fontScale="92500" lnSpcReduction="10000"/>
          </a:bodyPr>
          <a:lstStyle/>
          <a:p>
            <a:pPr marL="0" indent="0">
              <a:buNone/>
            </a:pPr>
            <a:r>
              <a:rPr lang="fr-BE" dirty="0"/>
              <a:t>Olivier Marchal</a:t>
            </a:r>
          </a:p>
          <a:p>
            <a:pPr marL="0" indent="0">
              <a:buNone/>
            </a:pPr>
            <a:endParaRPr lang="fr-BE" dirty="0"/>
          </a:p>
          <a:p>
            <a:pPr marL="0" indent="0">
              <a:buNone/>
            </a:pPr>
            <a:r>
              <a:rPr lang="fr-BE" dirty="0"/>
              <a:t>22 mars 2023</a:t>
            </a:r>
          </a:p>
        </p:txBody>
      </p:sp>
    </p:spTree>
    <p:extLst>
      <p:ext uri="{BB962C8B-B14F-4D97-AF65-F5344CB8AC3E}">
        <p14:creationId xmlns:p14="http://schemas.microsoft.com/office/powerpoint/2010/main" val="196619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398256" cy="1618489"/>
          </a:xfrm>
        </p:spPr>
        <p:txBody>
          <a:bodyPr anchor="ctr">
            <a:normAutofit/>
          </a:bodyPr>
          <a:lstStyle/>
          <a:p>
            <a:r>
              <a:rPr lang="fr-BE" dirty="0">
                <a:latin typeface="Avenir Next LT Pro Demi" panose="020B0704020202020204" pitchFamily="34" charset="0"/>
              </a:rPr>
              <a:t>Quelques précisions juridiques</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467897"/>
            <a:ext cx="8074815" cy="3301967"/>
          </a:xfrm>
        </p:spPr>
        <p:txBody>
          <a:bodyPr anchor="t">
            <a:normAutofit/>
          </a:bodyPr>
          <a:lstStyle/>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Autorité pouvant intenter l’action : Tout agent du niveau A</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A l’encontre de: tout agent statutaire placé sous son autorité</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Délai de prescription de 6 mois à partir de la découverte des faits</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Délai raisonnable: ne pas rester inactif pendant la procédure</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Compétence de proposer la sanction ≠ compétence d’infliger la sanction</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Intervention du comité de direction</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600" dirty="0">
                <a:effectLst/>
                <a:latin typeface="Calibri" panose="020F0502020204030204" pitchFamily="34" charset="0"/>
                <a:ea typeface="Calibri" panose="020F0502020204030204" pitchFamily="34" charset="0"/>
              </a:rPr>
              <a:t>Personnes de référence : hiérarchie, DFA, agent juriste (art. 185 CFPW)</a:t>
            </a:r>
            <a:endParaRPr lang="fr-BE" sz="16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10</a:t>
            </a:fld>
            <a:endParaRPr lang="fr-BE" sz="6600">
              <a:solidFill>
                <a:srgbClr val="FFFFFF"/>
              </a:solidFill>
            </a:endParaRPr>
          </a:p>
        </p:txBody>
      </p:sp>
    </p:spTree>
    <p:extLst>
      <p:ext uri="{BB962C8B-B14F-4D97-AF65-F5344CB8AC3E}">
        <p14:creationId xmlns:p14="http://schemas.microsoft.com/office/powerpoint/2010/main" val="105785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88F244E-3404-4E32-8F75-046FB91A266E}"/>
              </a:ext>
            </a:extLst>
          </p:cNvPr>
          <p:cNvSpPr>
            <a:spLocks noGrp="1"/>
          </p:cNvSpPr>
          <p:nvPr>
            <p:ph type="body" sz="quarter" idx="11"/>
          </p:nvPr>
        </p:nvSpPr>
        <p:spPr/>
        <p:txBody>
          <a:bodyPr>
            <a:normAutofit/>
          </a:bodyPr>
          <a:lstStyle/>
          <a:p>
            <a:r>
              <a:rPr lang="fr-BE"/>
              <a:t>Direction de la Réglementation</a:t>
            </a:r>
          </a:p>
        </p:txBody>
      </p:sp>
      <p:sp>
        <p:nvSpPr>
          <p:cNvPr id="12" name="Espace réservé du texte 3">
            <a:extLst>
              <a:ext uri="{FF2B5EF4-FFF2-40B4-BE49-F238E27FC236}">
                <a16:creationId xmlns:a16="http://schemas.microsoft.com/office/drawing/2014/main" id="{F08399AF-EB27-7901-5821-93A54A8D33EA}"/>
              </a:ext>
            </a:extLst>
          </p:cNvPr>
          <p:cNvSpPr>
            <a:spLocks noGrp="1"/>
          </p:cNvSpPr>
          <p:nvPr>
            <p:ph type="body" sz="quarter" idx="12"/>
          </p:nvPr>
        </p:nvSpPr>
        <p:spPr/>
        <p:txBody>
          <a:bodyPr/>
          <a:lstStyle/>
          <a:p>
            <a:pPr marL="0" indent="0">
              <a:buNone/>
            </a:pPr>
            <a:r>
              <a:rPr lang="fr-BE"/>
              <a:t>SPW Support</a:t>
            </a:r>
          </a:p>
        </p:txBody>
      </p:sp>
      <p:sp>
        <p:nvSpPr>
          <p:cNvPr id="13" name="Espace réservé du texte 4">
            <a:extLst>
              <a:ext uri="{FF2B5EF4-FFF2-40B4-BE49-F238E27FC236}">
                <a16:creationId xmlns:a16="http://schemas.microsoft.com/office/drawing/2014/main" id="{CA5ED87B-0485-D471-2112-32A3472C4AD8}"/>
              </a:ext>
            </a:extLst>
          </p:cNvPr>
          <p:cNvSpPr>
            <a:spLocks noGrp="1"/>
          </p:cNvSpPr>
          <p:nvPr>
            <p:ph type="body" sz="quarter" idx="13"/>
          </p:nvPr>
        </p:nvSpPr>
        <p:spPr>
          <a:xfrm>
            <a:off x="7287623" y="5840963"/>
            <a:ext cx="2475213" cy="773438"/>
          </a:xfrm>
        </p:spPr>
        <p:txBody>
          <a:bodyPr>
            <a:normAutofit fontScale="92500" lnSpcReduction="10000"/>
          </a:bodyPr>
          <a:lstStyle/>
          <a:p>
            <a:pPr marL="0" indent="0">
              <a:buNone/>
            </a:pPr>
            <a:r>
              <a:rPr lang="fr-BE" dirty="0"/>
              <a:t>Département du Support de la fonction publique régionale</a:t>
            </a:r>
          </a:p>
          <a:p>
            <a:pPr marL="0" indent="0">
              <a:buNone/>
            </a:pPr>
            <a:br>
              <a:rPr lang="fr-BE" dirty="0"/>
            </a:br>
            <a:r>
              <a:rPr lang="fr-BE" dirty="0"/>
              <a:t>Direction de la Réglementation</a:t>
            </a:r>
          </a:p>
        </p:txBody>
      </p:sp>
      <p:sp>
        <p:nvSpPr>
          <p:cNvPr id="5" name="Espace réservé du texte 4">
            <a:extLst>
              <a:ext uri="{FF2B5EF4-FFF2-40B4-BE49-F238E27FC236}">
                <a16:creationId xmlns:a16="http://schemas.microsoft.com/office/drawing/2014/main" id="{965CBCDC-A18C-4339-B7F0-F9EC169D2EF0}"/>
              </a:ext>
            </a:extLst>
          </p:cNvPr>
          <p:cNvSpPr>
            <a:spLocks noGrp="1"/>
          </p:cNvSpPr>
          <p:nvPr>
            <p:ph type="body" sz="quarter" idx="14"/>
          </p:nvPr>
        </p:nvSpPr>
        <p:spPr/>
        <p:txBody>
          <a:bodyPr/>
          <a:lstStyle/>
          <a:p>
            <a:pPr marL="0" indent="0">
              <a:buNone/>
            </a:pPr>
            <a:r>
              <a:rPr lang="fr-BE" dirty="0"/>
              <a:t>22 mars 2023</a:t>
            </a:r>
          </a:p>
        </p:txBody>
      </p:sp>
      <p:sp>
        <p:nvSpPr>
          <p:cNvPr id="6" name="Espace réservé du texte 5">
            <a:extLst>
              <a:ext uri="{FF2B5EF4-FFF2-40B4-BE49-F238E27FC236}">
                <a16:creationId xmlns:a16="http://schemas.microsoft.com/office/drawing/2014/main" id="{B2A90109-43C1-4295-9A7F-EBECBBF0A3BA}"/>
              </a:ext>
            </a:extLst>
          </p:cNvPr>
          <p:cNvSpPr>
            <a:spLocks noGrp="1"/>
          </p:cNvSpPr>
          <p:nvPr>
            <p:ph type="body" sz="quarter" idx="15"/>
          </p:nvPr>
        </p:nvSpPr>
        <p:spPr/>
        <p:txBody>
          <a:bodyPr>
            <a:normAutofit/>
          </a:bodyPr>
          <a:lstStyle/>
          <a:p>
            <a:r>
              <a:rPr lang="fr-BE" dirty="0"/>
              <a:t>+32 (0)81 33 36 00</a:t>
            </a:r>
          </a:p>
        </p:txBody>
      </p:sp>
      <p:sp>
        <p:nvSpPr>
          <p:cNvPr id="7" name="Espace réservé du texte 6">
            <a:extLst>
              <a:ext uri="{FF2B5EF4-FFF2-40B4-BE49-F238E27FC236}">
                <a16:creationId xmlns:a16="http://schemas.microsoft.com/office/drawing/2014/main" id="{9A5090F2-C56F-4465-AA45-BA47267E85BF}"/>
              </a:ext>
            </a:extLst>
          </p:cNvPr>
          <p:cNvSpPr>
            <a:spLocks noGrp="1"/>
          </p:cNvSpPr>
          <p:nvPr>
            <p:ph type="body" sz="quarter" idx="16"/>
          </p:nvPr>
        </p:nvSpPr>
        <p:spPr/>
        <p:txBody>
          <a:bodyPr>
            <a:normAutofit fontScale="92500"/>
          </a:bodyPr>
          <a:lstStyle/>
          <a:p>
            <a:r>
              <a:rPr lang="fr-BE" dirty="0"/>
              <a:t>direction.fonction.publique@spw.wallonie.be</a:t>
            </a:r>
          </a:p>
        </p:txBody>
      </p:sp>
    </p:spTree>
    <p:extLst>
      <p:ext uri="{BB962C8B-B14F-4D97-AF65-F5344CB8AC3E}">
        <p14:creationId xmlns:p14="http://schemas.microsoft.com/office/powerpoint/2010/main" val="64821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pPr marL="0" indent="0">
              <a:buNone/>
            </a:pPr>
            <a:r>
              <a:rPr lang="fr-BE" b="0">
                <a:latin typeface="Avenir Next LT Pro Demi" panose="020B0704020202020204" pitchFamily="34" charset="0"/>
              </a:rPr>
              <a:t>Notions à distinguer:</a:t>
            </a:r>
            <a:endParaRPr lang="fr-BE" b="0" dirty="0">
              <a:latin typeface="Avenir Next LT Pro Demi" panose="020B0704020202020204" pitchFamily="34" charset="0"/>
            </a:endParaRP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969469"/>
            <a:ext cx="8074815" cy="2800395"/>
          </a:xfrm>
        </p:spPr>
        <p:txBody>
          <a:bodyPr anchor="t">
            <a:normAutofit/>
          </a:bodyPr>
          <a:lstStyle/>
          <a:p>
            <a:r>
              <a:rPr lang="fr-BE" sz="4000"/>
              <a:t>Maintien de la discipline</a:t>
            </a:r>
          </a:p>
          <a:p>
            <a:endParaRPr lang="fr-BE" sz="4000"/>
          </a:p>
          <a:p>
            <a:r>
              <a:rPr lang="fr-BE" sz="4000"/>
              <a:t>Régime disciplinaire</a:t>
            </a:r>
          </a:p>
          <a:p>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2</a:t>
            </a:fld>
            <a:endParaRPr lang="fr-BE" sz="6600">
              <a:solidFill>
                <a:srgbClr val="FFFFFF"/>
              </a:solidFill>
            </a:endParaRPr>
          </a:p>
        </p:txBody>
      </p:sp>
    </p:spTree>
    <p:extLst>
      <p:ext uri="{BB962C8B-B14F-4D97-AF65-F5344CB8AC3E}">
        <p14:creationId xmlns:p14="http://schemas.microsoft.com/office/powerpoint/2010/main" val="376738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Autofit/>
          </a:bodyPr>
          <a:lstStyle/>
          <a:p>
            <a:r>
              <a:rPr lang="fr-BE" dirty="0">
                <a:latin typeface="Avenir Next LT Pro Demi" panose="020B0704020202020204" pitchFamily="34" charset="0"/>
              </a:rPr>
              <a:t>Piliers (conditions) de l’action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3165987"/>
            <a:ext cx="8074815" cy="2603877"/>
          </a:xfrm>
        </p:spPr>
        <p:txBody>
          <a:bodyPr anchor="t">
            <a:normAutofit/>
          </a:bodyPr>
          <a:lstStyle/>
          <a:p>
            <a:pPr marL="514350" indent="-514350">
              <a:buFont typeface="+mj-lt"/>
              <a:buAutoNum type="arabicPeriod"/>
            </a:pPr>
            <a:r>
              <a:rPr lang="fr-BE" sz="3600" dirty="0"/>
              <a:t>Cause: une faute répréhensible.</a:t>
            </a:r>
          </a:p>
          <a:p>
            <a:pPr marL="514350" indent="-514350">
              <a:buFont typeface="+mj-lt"/>
              <a:buAutoNum type="arabicPeriod"/>
            </a:pPr>
            <a:endParaRPr lang="fr-BE" sz="3600" dirty="0"/>
          </a:p>
          <a:p>
            <a:pPr marL="514350" indent="-514350">
              <a:buFont typeface="+mj-lt"/>
              <a:buAutoNum type="arabicPeriod"/>
            </a:pPr>
            <a:r>
              <a:rPr lang="fr-BE" sz="3600" dirty="0"/>
              <a:t>Objectif: la volonté de punir.</a:t>
            </a:r>
          </a:p>
          <a:p>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3</a:t>
            </a:fld>
            <a:endParaRPr lang="fr-BE" sz="6600">
              <a:solidFill>
                <a:srgbClr val="FFFFFF"/>
              </a:solidFill>
            </a:endParaRPr>
          </a:p>
        </p:txBody>
      </p:sp>
    </p:spTree>
    <p:extLst>
      <p:ext uri="{BB962C8B-B14F-4D97-AF65-F5344CB8AC3E}">
        <p14:creationId xmlns:p14="http://schemas.microsoft.com/office/powerpoint/2010/main" val="419415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r>
              <a:rPr lang="fr-BE" dirty="0">
                <a:latin typeface="Avenir Next LT Pro Demi" panose="020B0704020202020204" pitchFamily="34" charset="0"/>
              </a:rPr>
              <a:t>La faute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556387"/>
            <a:ext cx="8074815" cy="3341493"/>
          </a:xfrm>
        </p:spPr>
        <p:txBody>
          <a:bodyPr anchor="t">
            <a:normAutofit lnSpcReduction="10000"/>
          </a:bodyPr>
          <a:lstStyle/>
          <a:p>
            <a:pPr>
              <a:spcAft>
                <a:spcPts val="800"/>
              </a:spcAft>
            </a:pPr>
            <a:r>
              <a:rPr lang="fr-BE" sz="2000" dirty="0">
                <a:effectLst/>
                <a:latin typeface="Calibri" panose="020F0502020204030204" pitchFamily="34" charset="0"/>
                <a:ea typeface="Calibri" panose="020F0502020204030204" pitchFamily="34" charset="0"/>
                <a:cs typeface="Calibri" panose="020F0502020204030204" pitchFamily="34" charset="0"/>
              </a:rPr>
              <a:t>Pas de catalogue et pas de définition légale ou réglementaire.</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2000" i="1" dirty="0">
                <a:effectLst/>
                <a:latin typeface="Calibri" panose="020F0502020204030204" pitchFamily="34" charset="0"/>
                <a:ea typeface="Calibri" panose="020F0502020204030204" pitchFamily="34" charset="0"/>
                <a:cs typeface="Calibri" panose="020F0502020204030204" pitchFamily="34" charset="0"/>
              </a:rPr>
              <a:t>« Un comportement ne peut être sanctionné disciplinairement que s’il est </a:t>
            </a:r>
            <a:r>
              <a:rPr lang="fr-BE" sz="2000" i="1" u="sng" dirty="0">
                <a:effectLst/>
                <a:latin typeface="Calibri" panose="020F0502020204030204" pitchFamily="34" charset="0"/>
                <a:ea typeface="Calibri" panose="020F0502020204030204" pitchFamily="34" charset="0"/>
                <a:cs typeface="Calibri" panose="020F0502020204030204" pitchFamily="34" charset="0"/>
              </a:rPr>
              <a:t>coupable</a:t>
            </a:r>
            <a:r>
              <a:rPr lang="fr-BE" sz="2000" i="1" dirty="0">
                <a:effectLst/>
                <a:latin typeface="Calibri" panose="020F0502020204030204" pitchFamily="34" charset="0"/>
                <a:ea typeface="Calibri" panose="020F0502020204030204" pitchFamily="34" charset="0"/>
                <a:cs typeface="Calibri" panose="020F0502020204030204" pitchFamily="34" charset="0"/>
              </a:rPr>
              <a:t> »</a:t>
            </a:r>
            <a:r>
              <a:rPr lang="fr-BE" sz="2000" dirty="0">
                <a:effectLst/>
                <a:latin typeface="Calibri" panose="020F0502020204030204" pitchFamily="34" charset="0"/>
                <a:ea typeface="Calibri" panose="020F0502020204030204" pitchFamily="34" charset="0"/>
                <a:cs typeface="Calibri" panose="020F0502020204030204" pitchFamily="34" charset="0"/>
              </a:rPr>
              <a:t> (C.E., Remy, n° 66.741 du 11 juin 1997).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2000" i="1" dirty="0">
                <a:effectLst/>
                <a:latin typeface="Calibri" panose="020F0502020204030204" pitchFamily="34" charset="0"/>
                <a:ea typeface="Calibri" panose="020F0502020204030204" pitchFamily="34" charset="0"/>
                <a:cs typeface="Calibri" panose="020F0502020204030204" pitchFamily="34" charset="0"/>
              </a:rPr>
              <a:t>« Il suffit, pour que des faits soient qualifiés de disciplinairement répréhensibles, qu’ils constituent des </a:t>
            </a:r>
            <a:r>
              <a:rPr lang="fr-BE" sz="2000" i="1" u="sng" dirty="0">
                <a:effectLst/>
                <a:latin typeface="Calibri" panose="020F0502020204030204" pitchFamily="34" charset="0"/>
                <a:ea typeface="Calibri" panose="020F0502020204030204" pitchFamily="34" charset="0"/>
                <a:cs typeface="Calibri" panose="020F0502020204030204" pitchFamily="34" charset="0"/>
              </a:rPr>
              <a:t>manquements aux devoirs de la fonction ou des atteintes à l'honneur ou à la dignité de celle-ci</a:t>
            </a:r>
            <a:r>
              <a:rPr lang="fr-BE" sz="2000" i="1" dirty="0">
                <a:effectLst/>
                <a:latin typeface="Calibri" panose="020F0502020204030204" pitchFamily="34" charset="0"/>
                <a:ea typeface="Calibri" panose="020F0502020204030204" pitchFamily="34" charset="0"/>
                <a:cs typeface="Calibri" panose="020F0502020204030204" pitchFamily="34" charset="0"/>
              </a:rPr>
              <a:t>. »</a:t>
            </a:r>
            <a:r>
              <a:rPr lang="fr-BE" sz="2000" dirty="0">
                <a:effectLst/>
                <a:latin typeface="Calibri" panose="020F0502020204030204" pitchFamily="34" charset="0"/>
                <a:ea typeface="Calibri" panose="020F0502020204030204" pitchFamily="34" charset="0"/>
                <a:cs typeface="Calibri" panose="020F0502020204030204" pitchFamily="34" charset="0"/>
              </a:rPr>
              <a:t> (C.E., la province de Liège, no 217.152 du 11 janvier 2012).</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2000" dirty="0">
                <a:effectLst/>
                <a:latin typeface="Calibri" panose="020F0502020204030204" pitchFamily="34" charset="0"/>
                <a:ea typeface="Calibri" panose="020F0502020204030204" pitchFamily="34" charset="0"/>
                <a:cs typeface="Calibri" panose="020F0502020204030204" pitchFamily="34" charset="0"/>
              </a:rPr>
              <a:t>« </a:t>
            </a:r>
            <a:r>
              <a:rPr lang="fr-BE" sz="2000" i="1" dirty="0">
                <a:effectLst/>
                <a:latin typeface="Calibri" panose="020F0502020204030204" pitchFamily="34" charset="0"/>
                <a:ea typeface="Calibri" panose="020F0502020204030204" pitchFamily="34" charset="0"/>
                <a:cs typeface="Calibri" panose="020F0502020204030204" pitchFamily="34" charset="0"/>
              </a:rPr>
              <a:t>Les agents qui </a:t>
            </a:r>
            <a:r>
              <a:rPr lang="fr-BE" sz="2000" i="1" u="sng" dirty="0">
                <a:effectLst/>
                <a:latin typeface="Calibri" panose="020F0502020204030204" pitchFamily="34" charset="0"/>
                <a:ea typeface="Calibri" panose="020F0502020204030204" pitchFamily="34" charset="0"/>
                <a:cs typeface="Calibri" panose="020F0502020204030204" pitchFamily="34" charset="0"/>
              </a:rPr>
              <a:t>manquent à leurs devoirs</a:t>
            </a:r>
            <a:r>
              <a:rPr lang="fr-BE" sz="2000" i="1" dirty="0">
                <a:effectLst/>
                <a:latin typeface="Calibri" panose="020F0502020204030204" pitchFamily="34" charset="0"/>
                <a:ea typeface="Calibri" panose="020F0502020204030204" pitchFamily="34" charset="0"/>
                <a:cs typeface="Calibri" panose="020F0502020204030204" pitchFamily="34" charset="0"/>
              </a:rPr>
              <a:t> sont passibles de l’une des sanctions suivantes : … » </a:t>
            </a:r>
            <a:r>
              <a:rPr lang="fr-BE" sz="2000" dirty="0">
                <a:effectLst/>
                <a:latin typeface="Calibri" panose="020F0502020204030204" pitchFamily="34" charset="0"/>
                <a:ea typeface="Calibri" panose="020F0502020204030204" pitchFamily="34" charset="0"/>
                <a:cs typeface="Calibri" panose="020F0502020204030204" pitchFamily="34" charset="0"/>
              </a:rPr>
              <a:t>(art. 167 CFPW)</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BE" sz="17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4</a:t>
            </a:fld>
            <a:endParaRPr lang="fr-BE" sz="6600">
              <a:solidFill>
                <a:srgbClr val="FFFFFF"/>
              </a:solidFill>
            </a:endParaRPr>
          </a:p>
        </p:txBody>
      </p:sp>
    </p:spTree>
    <p:extLst>
      <p:ext uri="{BB962C8B-B14F-4D97-AF65-F5344CB8AC3E}">
        <p14:creationId xmlns:p14="http://schemas.microsoft.com/office/powerpoint/2010/main" val="244693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r>
              <a:rPr lang="fr-BE" dirty="0">
                <a:latin typeface="Avenir Next LT Pro Demi" panose="020B0704020202020204" pitchFamily="34" charset="0"/>
              </a:rPr>
              <a:t>La faute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669085"/>
            <a:ext cx="8074815" cy="3100780"/>
          </a:xfrm>
        </p:spPr>
        <p:txBody>
          <a:bodyPr anchor="t">
            <a:normAutofit/>
          </a:bodyPr>
          <a:lstStyle/>
          <a:p>
            <a:pPr marL="0" indent="0">
              <a:spcAft>
                <a:spcPts val="800"/>
              </a:spcAft>
              <a:buNone/>
            </a:pPr>
            <a:r>
              <a:rPr lang="fr-BE" sz="2400" dirty="0">
                <a:effectLst/>
                <a:ea typeface="Calibri" panose="020F0502020204030204" pitchFamily="34" charset="0"/>
                <a:cs typeface="Calibri" panose="020F0502020204030204" pitchFamily="34" charset="0"/>
              </a:rPr>
              <a:t>Manquement aux obligations générales ou particulières du fonctionnaire :</a:t>
            </a:r>
            <a:endParaRPr lang="fr-BE" sz="2400" dirty="0">
              <a:ea typeface="Calibri" panose="020F0502020204030204" pitchFamily="34" charset="0"/>
              <a:cs typeface="Times New Roman" panose="02020603050405020304" pitchFamily="18" charset="0"/>
            </a:endParaRPr>
          </a:p>
          <a:p>
            <a:pPr>
              <a:spcAft>
                <a:spcPts val="800"/>
              </a:spcAft>
            </a:pPr>
            <a:r>
              <a:rPr lang="fr-BE" sz="2400" dirty="0">
                <a:effectLst/>
                <a:ea typeface="Calibri" panose="020F0502020204030204" pitchFamily="34" charset="0"/>
              </a:rPr>
              <a:t>obligations </a:t>
            </a:r>
            <a:r>
              <a:rPr lang="fr-BE" sz="2400" dirty="0">
                <a:effectLst/>
                <a:ea typeface="Calibri" panose="020F0502020204030204" pitchFamily="34" charset="0"/>
                <a:cs typeface="Calibri" panose="020F0502020204030204" pitchFamily="34" charset="0"/>
              </a:rPr>
              <a:t>générales : déontologie, lois, règlements ;</a:t>
            </a:r>
            <a:endParaRPr lang="fr-BE" sz="2400" dirty="0">
              <a:effectLst/>
              <a:ea typeface="Calibri" panose="020F0502020204030204" pitchFamily="34" charset="0"/>
              <a:cs typeface="Times New Roman" panose="02020603050405020304" pitchFamily="18" charset="0"/>
            </a:endParaRPr>
          </a:p>
          <a:p>
            <a:r>
              <a:rPr lang="fr-BE" sz="2400" dirty="0">
                <a:effectLst/>
                <a:ea typeface="Calibri" panose="020F0502020204030204" pitchFamily="34" charset="0"/>
              </a:rPr>
              <a:t>obligations particulières : faute dans l’exécution des tâches professionnelles.</a:t>
            </a:r>
            <a:endParaRPr lang="fr-BE" sz="2400" dirty="0"/>
          </a:p>
          <a:p>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5</a:t>
            </a:fld>
            <a:endParaRPr lang="fr-BE" sz="6600">
              <a:solidFill>
                <a:srgbClr val="FFFFFF"/>
              </a:solidFill>
            </a:endParaRPr>
          </a:p>
        </p:txBody>
      </p:sp>
    </p:spTree>
    <p:extLst>
      <p:ext uri="{BB962C8B-B14F-4D97-AF65-F5344CB8AC3E}">
        <p14:creationId xmlns:p14="http://schemas.microsoft.com/office/powerpoint/2010/main" val="337763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r>
              <a:rPr lang="fr-BE" dirty="0">
                <a:latin typeface="Avenir Next LT Pro Demi" panose="020B0704020202020204" pitchFamily="34" charset="0"/>
              </a:rPr>
              <a:t>La sanction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460397"/>
            <a:ext cx="8074815" cy="3309468"/>
          </a:xfrm>
        </p:spPr>
        <p:txBody>
          <a:bodyPr anchor="t">
            <a:noAutofit/>
          </a:bodyPr>
          <a:lstStyle/>
          <a:p>
            <a:pPr marL="0" indent="0">
              <a:spcAft>
                <a:spcPts val="800"/>
              </a:spcAft>
              <a:buNone/>
            </a:pPr>
            <a:r>
              <a:rPr lang="fr-BE" sz="1600" dirty="0">
                <a:effectLst/>
                <a:latin typeface="Calibri (Corps)"/>
                <a:ea typeface="Calibri" panose="020F0502020204030204" pitchFamily="34" charset="0"/>
                <a:cs typeface="Calibri" panose="020F0502020204030204" pitchFamily="34" charset="0"/>
              </a:rPr>
              <a:t>Article 167 du Code de la fonction publique wallonne:</a:t>
            </a:r>
            <a:endParaRPr lang="fr-BE" sz="1600" dirty="0">
              <a:effectLst/>
              <a:latin typeface="Calibri (Corps)"/>
              <a:ea typeface="Calibri" panose="020F0502020204030204" pitchFamily="34" charset="0"/>
              <a:cs typeface="Times New Roman" panose="02020603050405020304" pitchFamily="18" charset="0"/>
            </a:endParaRPr>
          </a:p>
          <a:p>
            <a:pPr marL="0" indent="0" hangingPunct="0">
              <a:buNone/>
            </a:pPr>
            <a:r>
              <a:rPr lang="de-DE" sz="1600" i="1" dirty="0">
                <a:effectLst/>
                <a:latin typeface="Calibri (Corps)"/>
                <a:ea typeface="Times New Roman" panose="02020603050405020304" pitchFamily="18" charset="0"/>
              </a:rPr>
              <a:t>« </a:t>
            </a:r>
            <a:r>
              <a:rPr lang="fr-BE" sz="1600" i="1" dirty="0">
                <a:effectLst/>
                <a:latin typeface="Calibri (Corps)"/>
                <a:ea typeface="Times New Roman" panose="02020603050405020304" pitchFamily="18" charset="0"/>
              </a:rPr>
              <a:t>Les agents qui manquent à leurs devoirs sont passibles de l’une des sanctions suivantes:</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1° le blâme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2° la retenue de traitement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3° le déplacement disciplinaire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4° la régression barémique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5° la rétrogradation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6° la démission d'office ;</a:t>
            </a:r>
            <a:endParaRPr lang="fr-BE" sz="1600" dirty="0">
              <a:effectLst/>
              <a:latin typeface="Calibri (Corps)"/>
              <a:ea typeface="Times New Roman" panose="02020603050405020304" pitchFamily="18" charset="0"/>
            </a:endParaRPr>
          </a:p>
          <a:p>
            <a:pPr marL="0" indent="0" hangingPunct="0">
              <a:buNone/>
            </a:pPr>
            <a:r>
              <a:rPr lang="fr-BE" sz="1600" i="1" dirty="0">
                <a:effectLst/>
                <a:latin typeface="Calibri (Corps)"/>
                <a:ea typeface="Times New Roman" panose="02020603050405020304" pitchFamily="18" charset="0"/>
              </a:rPr>
              <a:t>7° la révocation. »</a:t>
            </a:r>
            <a:endParaRPr lang="fr-BE" sz="16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6</a:t>
            </a:fld>
            <a:endParaRPr lang="fr-BE" sz="6600">
              <a:solidFill>
                <a:srgbClr val="FFFFFF"/>
              </a:solidFill>
            </a:endParaRPr>
          </a:p>
        </p:txBody>
      </p:sp>
    </p:spTree>
    <p:extLst>
      <p:ext uri="{BB962C8B-B14F-4D97-AF65-F5344CB8AC3E}">
        <p14:creationId xmlns:p14="http://schemas.microsoft.com/office/powerpoint/2010/main" val="251582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r>
              <a:rPr lang="fr-BE" dirty="0">
                <a:latin typeface="Avenir Next LT Pro Demi" panose="020B0704020202020204" pitchFamily="34" charset="0"/>
              </a:rPr>
              <a:t>La sanction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846895"/>
            <a:ext cx="8074815" cy="2922970"/>
          </a:xfrm>
        </p:spPr>
        <p:txBody>
          <a:bodyPr anchor="t">
            <a:normAutofit/>
          </a:bodyPr>
          <a:lstStyle/>
          <a:p>
            <a:pPr>
              <a:spcAft>
                <a:spcPts val="800"/>
              </a:spcAft>
            </a:pPr>
            <a:r>
              <a:rPr lang="fr-BE" sz="2400" dirty="0">
                <a:effectLst/>
                <a:ea typeface="Calibri" panose="020F0502020204030204" pitchFamily="34" charset="0"/>
                <a:cs typeface="Calibri" panose="020F0502020204030204" pitchFamily="34" charset="0"/>
              </a:rPr>
              <a:t>Pas de « tarif disciplinaire ».</a:t>
            </a:r>
            <a:endParaRPr lang="fr-BE" sz="2400" dirty="0">
              <a:ea typeface="Calibri" panose="020F0502020204030204" pitchFamily="34" charset="0"/>
              <a:cs typeface="Times New Roman" panose="02020603050405020304" pitchFamily="18" charset="0"/>
            </a:endParaRPr>
          </a:p>
          <a:p>
            <a:pPr>
              <a:spcAft>
                <a:spcPts val="800"/>
              </a:spcAft>
            </a:pPr>
            <a:r>
              <a:rPr lang="fr-BE" sz="2400" dirty="0">
                <a:effectLst/>
                <a:ea typeface="Calibri" panose="020F0502020204030204" pitchFamily="34" charset="0"/>
                <a:cs typeface="Calibri" panose="020F0502020204030204" pitchFamily="34" charset="0"/>
              </a:rPr>
              <a:t>Choix de la sanction : pouvoir discrétionnaire (≠ arbitraire)</a:t>
            </a:r>
            <a:endParaRPr lang="fr-BE" sz="2400" dirty="0">
              <a:effectLst/>
              <a:ea typeface="Calibri" panose="020F0502020204030204" pitchFamily="34" charset="0"/>
              <a:cs typeface="Times New Roman" panose="02020603050405020304" pitchFamily="18" charset="0"/>
            </a:endParaRPr>
          </a:p>
          <a:p>
            <a:pPr marL="0" indent="0">
              <a:buNone/>
            </a:pPr>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7</a:t>
            </a:fld>
            <a:endParaRPr lang="fr-BE" sz="6600">
              <a:solidFill>
                <a:srgbClr val="FFFFFF"/>
              </a:solidFill>
            </a:endParaRPr>
          </a:p>
        </p:txBody>
      </p:sp>
    </p:spTree>
    <p:extLst>
      <p:ext uri="{BB962C8B-B14F-4D97-AF65-F5344CB8AC3E}">
        <p14:creationId xmlns:p14="http://schemas.microsoft.com/office/powerpoint/2010/main" val="145578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Autofit/>
          </a:bodyPr>
          <a:lstStyle/>
          <a:p>
            <a:r>
              <a:rPr lang="fr-BE" dirty="0">
                <a:latin typeface="Avenir Next LT Pro Demi" panose="020B0704020202020204" pitchFamily="34" charset="0"/>
              </a:rPr>
              <a:t>La sanction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582945"/>
            <a:ext cx="8074815" cy="3186920"/>
          </a:xfrm>
        </p:spPr>
        <p:txBody>
          <a:bodyPr anchor="t">
            <a:normAutofit/>
          </a:bodyPr>
          <a:lstStyle/>
          <a:p>
            <a:pPr>
              <a:spcAft>
                <a:spcPts val="800"/>
              </a:spcAft>
            </a:pPr>
            <a:r>
              <a:rPr lang="fr-BE" sz="1600" dirty="0">
                <a:effectLst/>
                <a:latin typeface="Calibri" panose="020F0502020204030204" pitchFamily="34" charset="0"/>
                <a:ea typeface="Calibri" panose="020F0502020204030204" pitchFamily="34" charset="0"/>
                <a:cs typeface="Calibri" panose="020F0502020204030204" pitchFamily="34" charset="0"/>
              </a:rPr>
              <a:t>Contrôle de la proportionnalité par le Conseil d’Etat : critère du « manifestement déraisonnable »</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BE" sz="1600" i="1" dirty="0">
                <a:effectLst/>
                <a:latin typeface="Calibri" panose="020F0502020204030204" pitchFamily="34" charset="0"/>
                <a:ea typeface="Calibri" panose="020F0502020204030204" pitchFamily="34" charset="0"/>
                <a:cs typeface="Calibri" panose="020F0502020204030204" pitchFamily="34" charset="0"/>
              </a:rPr>
              <a:t>« </a:t>
            </a:r>
            <a:r>
              <a:rPr lang="fr-BE" sz="1600" i="1" dirty="0">
                <a:effectLst/>
                <a:latin typeface="Calibri" panose="020F0502020204030204" pitchFamily="34" charset="0"/>
                <a:ea typeface="Calibri" panose="020F0502020204030204" pitchFamily="34" charset="0"/>
                <a:cs typeface="Times New Roman" panose="02020603050405020304" pitchFamily="18" charset="0"/>
              </a:rPr>
              <a:t>Il n'appartient pas au Conseil d’État d'apprécier l'action de l'administration en opportunité, le Conseil d'État n'exerce qu'un contrôle marginal sur les sanctions disciplinaires et il ne lui revient ainsi que de censurer une </a:t>
            </a:r>
            <a:r>
              <a:rPr lang="fr-BE" sz="1600" i="1" u="sng" dirty="0">
                <a:effectLst/>
                <a:latin typeface="Calibri" panose="020F0502020204030204" pitchFamily="34" charset="0"/>
                <a:ea typeface="Calibri" panose="020F0502020204030204" pitchFamily="34" charset="0"/>
                <a:cs typeface="Times New Roman" panose="02020603050405020304" pitchFamily="18" charset="0"/>
              </a:rPr>
              <a:t>sanction manifestement disproportionnée</a:t>
            </a:r>
            <a:r>
              <a:rPr lang="fr-BE" sz="1600" i="1" dirty="0">
                <a:effectLst/>
                <a:latin typeface="Calibri" panose="020F0502020204030204" pitchFamily="34" charset="0"/>
                <a:ea typeface="Calibri" panose="020F0502020204030204" pitchFamily="34" charset="0"/>
                <a:cs typeface="Times New Roman" panose="02020603050405020304" pitchFamily="18" charset="0"/>
              </a:rPr>
              <a:t>, en ce sens qu'il soit sérieusement permis de penser que, confrontée aux mêmes faits, aucune autre autorité n'aurait infligé une sanction aussi grave. » </a:t>
            </a:r>
            <a:r>
              <a:rPr lang="fr-BE" sz="1600" dirty="0">
                <a:effectLst/>
                <a:latin typeface="Calibri" panose="020F0502020204030204" pitchFamily="34" charset="0"/>
                <a:ea typeface="Calibri" panose="020F0502020204030204" pitchFamily="34" charset="0"/>
                <a:cs typeface="Times New Roman" panose="02020603050405020304" pitchFamily="18" charset="0"/>
              </a:rPr>
              <a:t>(C.E., </a:t>
            </a:r>
            <a:r>
              <a:rPr lang="fr-BE" sz="1600" dirty="0" err="1">
                <a:effectLst/>
                <a:latin typeface="Calibri" panose="020F0502020204030204" pitchFamily="34" charset="0"/>
                <a:ea typeface="Calibri" panose="020F0502020204030204" pitchFamily="34" charset="0"/>
                <a:cs typeface="Times New Roman" panose="02020603050405020304" pitchFamily="18" charset="0"/>
              </a:rPr>
              <a:t>Wolfs</a:t>
            </a:r>
            <a:r>
              <a:rPr lang="fr-BE" sz="1600" dirty="0">
                <a:effectLst/>
                <a:latin typeface="Calibri" panose="020F0502020204030204" pitchFamily="34" charset="0"/>
                <a:ea typeface="Calibri" panose="020F0502020204030204" pitchFamily="34" charset="0"/>
                <a:cs typeface="Times New Roman" panose="02020603050405020304" pitchFamily="18" charset="0"/>
              </a:rPr>
              <a:t>, no 229.643 du 19 décembre 2014)</a:t>
            </a:r>
          </a:p>
          <a:p>
            <a:pPr>
              <a:spcAft>
                <a:spcPts val="800"/>
              </a:spcAft>
            </a:pPr>
            <a:r>
              <a:rPr lang="fr-BE" sz="1600" i="1" dirty="0">
                <a:effectLst/>
                <a:latin typeface="Calibri" panose="020F0502020204030204" pitchFamily="34" charset="0"/>
                <a:ea typeface="Calibri" panose="020F0502020204030204" pitchFamily="34" charset="0"/>
                <a:cs typeface="Calibri" panose="020F0502020204030204" pitchFamily="34" charset="0"/>
              </a:rPr>
              <a:t>« </a:t>
            </a:r>
            <a:r>
              <a:rPr lang="fr-BE" sz="1600" i="1" dirty="0">
                <a:effectLst/>
                <a:latin typeface="Calibri" panose="020F0502020204030204" pitchFamily="34" charset="0"/>
                <a:ea typeface="Calibri" panose="020F0502020204030204" pitchFamily="34" charset="0"/>
                <a:cs typeface="Times New Roman" panose="02020603050405020304" pitchFamily="18" charset="0"/>
              </a:rPr>
              <a:t>Pour la détermination du taux d’une sanction, le principe de proportionnalité requiert qu’il existe un </a:t>
            </a:r>
            <a:r>
              <a:rPr lang="fr-BE" sz="1600" i="1" u="sng" dirty="0">
                <a:effectLst/>
                <a:latin typeface="Calibri" panose="020F0502020204030204" pitchFamily="34" charset="0"/>
                <a:ea typeface="Calibri" panose="020F0502020204030204" pitchFamily="34" charset="0"/>
                <a:cs typeface="Times New Roman" panose="02020603050405020304" pitchFamily="18" charset="0"/>
              </a:rPr>
              <a:t>rapport raisonnable de proportionnalité</a:t>
            </a:r>
            <a:r>
              <a:rPr lang="fr-BE" sz="1600" i="1" dirty="0">
                <a:effectLst/>
                <a:latin typeface="Calibri" panose="020F0502020204030204" pitchFamily="34" charset="0"/>
                <a:ea typeface="Calibri" panose="020F0502020204030204" pitchFamily="34" charset="0"/>
                <a:cs typeface="Times New Roman" panose="02020603050405020304" pitchFamily="18" charset="0"/>
              </a:rPr>
              <a:t> entre les motifs de fait fondant la décision et son objet. »</a:t>
            </a:r>
            <a:r>
              <a:rPr lang="fr-BE" sz="1600" dirty="0">
                <a:effectLst/>
                <a:latin typeface="Calibri" panose="020F0502020204030204" pitchFamily="34" charset="0"/>
                <a:ea typeface="Calibri" panose="020F0502020204030204" pitchFamily="34" charset="0"/>
                <a:cs typeface="Times New Roman" panose="02020603050405020304" pitchFamily="18" charset="0"/>
              </a:rPr>
              <a:t> (C.E., </a:t>
            </a:r>
            <a:r>
              <a:rPr lang="fr-BE" sz="1600" dirty="0" err="1">
                <a:effectLst/>
                <a:latin typeface="Calibri" panose="020F0502020204030204" pitchFamily="34" charset="0"/>
                <a:ea typeface="Calibri" panose="020F0502020204030204" pitchFamily="34" charset="0"/>
                <a:cs typeface="Times New Roman" panose="02020603050405020304" pitchFamily="18" charset="0"/>
              </a:rPr>
              <a:t>Beynaerts</a:t>
            </a:r>
            <a:r>
              <a:rPr lang="fr-BE" sz="1600" dirty="0">
                <a:effectLst/>
                <a:latin typeface="Calibri" panose="020F0502020204030204" pitchFamily="34" charset="0"/>
                <a:ea typeface="Calibri" panose="020F0502020204030204" pitchFamily="34" charset="0"/>
                <a:cs typeface="Times New Roman" panose="02020603050405020304" pitchFamily="18" charset="0"/>
              </a:rPr>
              <a:t>, no 251.647 du 28 septembre 2021)</a:t>
            </a:r>
          </a:p>
          <a:p>
            <a:pPr marL="0" indent="0">
              <a:buNone/>
            </a:pPr>
            <a:endParaRPr lang="fr-BE" sz="15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8</a:t>
            </a:fld>
            <a:endParaRPr lang="fr-BE" sz="6600">
              <a:solidFill>
                <a:srgbClr val="FFFFFF"/>
              </a:solidFill>
            </a:endParaRPr>
          </a:p>
        </p:txBody>
      </p:sp>
    </p:spTree>
    <p:extLst>
      <p:ext uri="{BB962C8B-B14F-4D97-AF65-F5344CB8AC3E}">
        <p14:creationId xmlns:p14="http://schemas.microsoft.com/office/powerpoint/2010/main" val="257077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r>
              <a:rPr lang="fr-BE" dirty="0">
                <a:latin typeface="Avenir Next LT Pro Demi" panose="020B0704020202020204" pitchFamily="34" charset="0"/>
              </a:rPr>
              <a:t>La sanction disciplinaire</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969469"/>
            <a:ext cx="8074815" cy="2800395"/>
          </a:xfrm>
        </p:spPr>
        <p:txBody>
          <a:bodyPr anchor="t">
            <a:normAutofit/>
          </a:bodyPr>
          <a:lstStyle/>
          <a:p>
            <a:pPr marL="0" indent="0">
              <a:lnSpc>
                <a:spcPct val="107000"/>
              </a:lnSpc>
              <a:spcAft>
                <a:spcPts val="800"/>
              </a:spcAft>
              <a:buNone/>
            </a:pPr>
            <a:r>
              <a:rPr lang="fr-BE" dirty="0">
                <a:effectLst/>
                <a:latin typeface="Calibri" panose="020F0502020204030204" pitchFamily="34" charset="0"/>
                <a:ea typeface="Calibri" panose="020F0502020204030204" pitchFamily="34" charset="0"/>
                <a:cs typeface="Calibri" panose="020F0502020204030204" pitchFamily="34" charset="0"/>
              </a:rPr>
              <a:t>         Il faut une </a:t>
            </a:r>
            <a:r>
              <a:rPr lang="fr-BE" b="1" dirty="0">
                <a:effectLst/>
                <a:latin typeface="Calibri" panose="020F0502020204030204" pitchFamily="34" charset="0"/>
                <a:ea typeface="Calibri" panose="020F0502020204030204" pitchFamily="34" charset="0"/>
                <a:cs typeface="Calibri" panose="020F0502020204030204" pitchFamily="34" charset="0"/>
              </a:rPr>
              <a:t>volonté de punir</a:t>
            </a:r>
            <a:endParaRPr lang="fr-B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BE" dirty="0">
                <a:effectLst/>
                <a:latin typeface="Calibri" panose="020F0502020204030204" pitchFamily="34" charset="0"/>
                <a:ea typeface="Calibri" panose="020F0502020204030204" pitchFamily="34" charset="0"/>
                <a:cs typeface="Calibri" panose="020F0502020204030204" pitchFamily="34" charset="0"/>
              </a:rPr>
              <a:t>Balance préalable des avantages entre la sanction et d’autres solutions </a:t>
            </a:r>
            <a:r>
              <a:rPr lang="fr-BE">
                <a:effectLst/>
                <a:latin typeface="Calibri" panose="020F0502020204030204" pitchFamily="34" charset="0"/>
                <a:ea typeface="Calibri" panose="020F0502020204030204" pitchFamily="34" charset="0"/>
                <a:cs typeface="Calibri" panose="020F0502020204030204" pitchFamily="34" charset="0"/>
              </a:rPr>
              <a:t>(avertissement, </a:t>
            </a:r>
            <a:r>
              <a:rPr lang="fr-BE" dirty="0">
                <a:effectLst/>
                <a:latin typeface="Calibri" panose="020F0502020204030204" pitchFamily="34" charset="0"/>
                <a:ea typeface="Calibri" panose="020F0502020204030204" pitchFamily="34" charset="0"/>
                <a:cs typeface="Calibri" panose="020F0502020204030204" pitchFamily="34" charset="0"/>
              </a:rPr>
              <a:t>recadrage…)</a:t>
            </a:r>
          </a:p>
          <a:p>
            <a:pPr marL="0" indent="0">
              <a:buNone/>
            </a:pPr>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B25C07-CCDA-41B6-B741-21F794F822B8}" type="slidenum">
              <a:rPr lang="fr-BE" sz="6600">
                <a:solidFill>
                  <a:srgbClr val="FFFFFF"/>
                </a:solidFill>
              </a:rPr>
              <a:pPr>
                <a:lnSpc>
                  <a:spcPct val="90000"/>
                </a:lnSpc>
                <a:spcAft>
                  <a:spcPts val="600"/>
                </a:spcAft>
              </a:pPr>
              <a:t>9</a:t>
            </a:fld>
            <a:endParaRPr lang="fr-BE" sz="6600">
              <a:solidFill>
                <a:srgbClr val="FFFFFF"/>
              </a:solidFill>
            </a:endParaRPr>
          </a:p>
        </p:txBody>
      </p:sp>
      <p:pic>
        <p:nvPicPr>
          <p:cNvPr id="5" name="Graphique 4" descr="Avertissement avec un remplissage uni">
            <a:extLst>
              <a:ext uri="{FF2B5EF4-FFF2-40B4-BE49-F238E27FC236}">
                <a16:creationId xmlns:a16="http://schemas.microsoft.com/office/drawing/2014/main" id="{837143B2-202D-8709-22D8-612735D136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240" y="2909718"/>
            <a:ext cx="705495" cy="628016"/>
          </a:xfrm>
          <a:prstGeom prst="rect">
            <a:avLst/>
          </a:prstGeom>
        </p:spPr>
      </p:pic>
    </p:spTree>
    <p:extLst>
      <p:ext uri="{BB962C8B-B14F-4D97-AF65-F5344CB8AC3E}">
        <p14:creationId xmlns:p14="http://schemas.microsoft.com/office/powerpoint/2010/main" val="34325380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9A65A2DD5DF44A80A654981849549B" ma:contentTypeVersion="13" ma:contentTypeDescription="Crée un document." ma:contentTypeScope="" ma:versionID="805afacc615f2eae394adf0df02e4126">
  <xsd:schema xmlns:xsd="http://www.w3.org/2001/XMLSchema" xmlns:xs="http://www.w3.org/2001/XMLSchema" xmlns:p="http://schemas.microsoft.com/office/2006/metadata/properties" xmlns:ns2="c1a3df3e-33cb-4260-8132-609fc1ecef07" xmlns:ns3="db7435c9-3aa2-4ddd-a3fd-7413ce4a853b" targetNamespace="http://schemas.microsoft.com/office/2006/metadata/properties" ma:root="true" ma:fieldsID="6180d6bc867093a75f55829132b90e38" ns2:_="" ns3:_="">
    <xsd:import namespace="c1a3df3e-33cb-4260-8132-609fc1ecef07"/>
    <xsd:import namespace="db7435c9-3aa2-4ddd-a3fd-7413ce4a853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3df3e-33cb-4260-8132-609fc1ecef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cc4018d8-b214-4a48-af45-02710e18d61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b7435c9-3aa2-4ddd-a3fd-7413ce4a853b"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659b3ec9-102e-464d-ad3a-87e45d3b8310}" ma:internalName="TaxCatchAll" ma:showField="CatchAllData" ma:web="db7435c9-3aa2-4ddd-a3fd-7413ce4a85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BBC8EF-4BBE-4393-AA2F-681D590FF1FC}">
  <ds:schemaRefs>
    <ds:schemaRef ds:uri="http://schemas.microsoft.com/sharepoint/v3/contenttype/forms"/>
  </ds:schemaRefs>
</ds:datastoreItem>
</file>

<file path=customXml/itemProps2.xml><?xml version="1.0" encoding="utf-8"?>
<ds:datastoreItem xmlns:ds="http://schemas.openxmlformats.org/officeDocument/2006/customXml" ds:itemID="{63366B51-BA5E-4B7A-8DDA-615F0FC5A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3df3e-33cb-4260-8132-609fc1ecef07"/>
    <ds:schemaRef ds:uri="db7435c9-3aa2-4ddd-a3fd-7413ce4a85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880</TotalTime>
  <Words>599</Words>
  <Application>Microsoft Office PowerPoint</Application>
  <PresentationFormat>Grand écran</PresentationFormat>
  <Paragraphs>71</Paragraphs>
  <Slides>11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Avenir Next LT Pro</vt:lpstr>
      <vt:lpstr>Avenir Next LT Pro Demi</vt:lpstr>
      <vt:lpstr>Calibri</vt:lpstr>
      <vt:lpstr>Calibri (Corps)</vt:lpstr>
      <vt:lpstr>Calibri Light</vt:lpstr>
      <vt:lpstr>Wingdings</vt:lpstr>
      <vt:lpstr>Thème Office</vt:lpstr>
      <vt:lpstr>Présentation PowerPoint</vt:lpstr>
      <vt:lpstr>Notions à distinguer:</vt:lpstr>
      <vt:lpstr>Piliers (conditions) de l’action disciplinaire</vt:lpstr>
      <vt:lpstr>La faute disciplinaire</vt:lpstr>
      <vt:lpstr>La faute disciplinaire</vt:lpstr>
      <vt:lpstr>La sanction disciplinaire</vt:lpstr>
      <vt:lpstr>La sanction disciplinaire</vt:lpstr>
      <vt:lpstr>La sanction disciplinaire</vt:lpstr>
      <vt:lpstr>La sanction disciplinaire</vt:lpstr>
      <vt:lpstr>Quelques précisions juridiques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 à suivre en matière de licenciement</dc:title>
  <dc:creator>HAOT Pauline</dc:creator>
  <cp:lastModifiedBy>MARCHAL Olivier</cp:lastModifiedBy>
  <cp:revision>108</cp:revision>
  <cp:lastPrinted>2023-03-21T10:46:23Z</cp:lastPrinted>
  <dcterms:created xsi:type="dcterms:W3CDTF">2023-03-09T09:30:48Z</dcterms:created>
  <dcterms:modified xsi:type="dcterms:W3CDTF">2023-03-21T12:09:46Z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7a477d1-147d-4e34-b5e3-7b26d2f44870_Enabled">
    <vt:lpwstr>true</vt:lpwstr>
  </property>
  <property fmtid="{D5CDD505-2E9C-101B-9397-08002B2CF9AE}" pid="3" name="MSIP_Label_97a477d1-147d-4e34-b5e3-7b26d2f44870_SetDate">
    <vt:lpwstr>2023-03-09T09:30:49Z</vt:lpwstr>
  </property>
  <property fmtid="{D5CDD505-2E9C-101B-9397-08002B2CF9AE}" pid="4" name="MSIP_Label_97a477d1-147d-4e34-b5e3-7b26d2f44870_Method">
    <vt:lpwstr>Standard</vt:lpwstr>
  </property>
  <property fmtid="{D5CDD505-2E9C-101B-9397-08002B2CF9AE}" pid="5" name="MSIP_Label_97a477d1-147d-4e34-b5e3-7b26d2f44870_Name">
    <vt:lpwstr>97a477d1-147d-4e34-b5e3-7b26d2f44870</vt:lpwstr>
  </property>
  <property fmtid="{D5CDD505-2E9C-101B-9397-08002B2CF9AE}" pid="6" name="MSIP_Label_97a477d1-147d-4e34-b5e3-7b26d2f44870_SiteId">
    <vt:lpwstr>1f816a84-7aa6-4a56-b22a-7b3452fa8681</vt:lpwstr>
  </property>
  <property fmtid="{D5CDD505-2E9C-101B-9397-08002B2CF9AE}" pid="7" name="MSIP_Label_97a477d1-147d-4e34-b5e3-7b26d2f44870_ActionId">
    <vt:lpwstr>5755c25c-0302-4e26-994a-3018e7f3fa03</vt:lpwstr>
  </property>
  <property fmtid="{D5CDD505-2E9C-101B-9397-08002B2CF9AE}" pid="8" name="MSIP_Label_97a477d1-147d-4e34-b5e3-7b26d2f44870_ContentBits">
    <vt:lpwstr>0</vt:lpwstr>
  </property>
</Properties>
</file>